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  <p:sldMasterId id="2147483685" r:id="rId3"/>
    <p:sldMasterId id="2147483697" r:id="rId4"/>
    <p:sldMasterId id="2147483709" r:id="rId5"/>
    <p:sldMasterId id="2147483721" r:id="rId6"/>
    <p:sldMasterId id="2147483733" r:id="rId7"/>
    <p:sldMasterId id="2147483745" r:id="rId8"/>
    <p:sldMasterId id="2147483757" r:id="rId9"/>
    <p:sldMasterId id="2147483769" r:id="rId10"/>
  </p:sldMasterIdLst>
  <p:notesMasterIdLst>
    <p:notesMasterId r:id="rId32"/>
  </p:notesMasterIdLst>
  <p:sldIdLst>
    <p:sldId id="919" r:id="rId11"/>
    <p:sldId id="926" r:id="rId12"/>
    <p:sldId id="949" r:id="rId13"/>
    <p:sldId id="956" r:id="rId14"/>
    <p:sldId id="957" r:id="rId15"/>
    <p:sldId id="958" r:id="rId16"/>
    <p:sldId id="935" r:id="rId17"/>
    <p:sldId id="936" r:id="rId18"/>
    <p:sldId id="960" r:id="rId19"/>
    <p:sldId id="961" r:id="rId20"/>
    <p:sldId id="959" r:id="rId21"/>
    <p:sldId id="962" r:id="rId22"/>
    <p:sldId id="963" r:id="rId23"/>
    <p:sldId id="964" r:id="rId24"/>
    <p:sldId id="965" r:id="rId25"/>
    <p:sldId id="968" r:id="rId26"/>
    <p:sldId id="969" r:id="rId27"/>
    <p:sldId id="970" r:id="rId28"/>
    <p:sldId id="991" r:id="rId29"/>
    <p:sldId id="971" r:id="rId30"/>
    <p:sldId id="989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97" autoAdjust="0"/>
  </p:normalViewPr>
  <p:slideViewPr>
    <p:cSldViewPr snapToGrid="0">
      <p:cViewPr varScale="1">
        <p:scale>
          <a:sx n="70" d="100"/>
          <a:sy n="70" d="100"/>
        </p:scale>
        <p:origin x="738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8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theme" Target="theme/theme1.xml"/><Relationship Id="rId8" Type="http://schemas.openxmlformats.org/officeDocument/2006/relationships/slideMaster" Target="slideMasters/slideMaster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gif>
</file>

<file path=ppt/media/image22.jpe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8B40D9-B4C6-4342-8C41-AA76C4801730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AFE531-FD1F-45D7-94A8-15DECA40F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70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1EEF7828-B2C2-6249-ACC8-7F26D0269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4FDA9DA1-CE52-8443-B8D6-E23FE3EF4E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6" name="Picture 15" descr="A close up of a sign&#10;&#10;Description automatically generated">
            <a:extLst>
              <a:ext uri="{FF2B5EF4-FFF2-40B4-BE49-F238E27FC236}">
                <a16:creationId xmlns:a16="http://schemas.microsoft.com/office/drawing/2014/main" xmlns="" id="{A6374280-EE02-3945-8F18-DCD500B9C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D939BDE5-D244-FF40-80F2-B60858EDCF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413678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574770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341F67-CEDB-6F48-B330-AACFB6386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F00D300-9A28-4347-9577-18CDE979C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65CB79-EA71-E046-A8C2-077A48B2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DF0B3E-EC8D-864F-A89D-727497FA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BA8AAB-098A-8045-9925-321A8259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E1E58C95-5096-7844-A6C6-255BB891EB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59244106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B43BEF-25ED-6645-A76A-4C7BDB6D6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CBD83CE-2694-414F-B398-8C227BB0F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03EEC5B-3B75-644E-932D-ED45537F0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860CCF5-C182-AA4A-ADE6-85980C820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F70D9E-F265-1048-8FFE-9895142ED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1004626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AA439B-9662-414E-8038-4D4A72DBC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FA04BB8-3C71-E942-9C49-20B34F5F6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5BC4CFE-6C63-7640-8630-29874D0F8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F17B825-AFD2-1F45-97F3-EC4277304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63328E4-CA7A-664D-8AD6-8DA2AEA2A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0440130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869123-A227-7141-9099-443AF927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BAB11BC-062C-DE4D-9AE3-422818BE9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498EADA-6405-FE49-A78D-9027E8322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0887BA9-3382-014F-91C3-666F238B9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E615E98-2774-6D42-8FF0-DA54D5FDA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8DC6E85-514F-024D-95A0-AE461576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0750076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877F34-23E0-534D-A5CE-5C9A23333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7A8E9E-D84B-9C46-90E4-616BCF327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7B5C669-A1C9-A54E-97DD-4A9381DEF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E5E65A4-738C-6349-93E9-0CC3908FD9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3F3ACC4-D5DA-C84F-A080-1D0C709DD9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254F513-C090-314F-9BC1-410A85BEC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62EA7AF-21DA-FE48-86ED-B7270647B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0203786-DDF3-9D41-B64A-C75B33491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7097660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153F77-62D7-E841-AEB2-9DA9EB62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66134BC-C4F7-844B-8C5C-9921FEFAE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741525F-57A6-7443-A2C9-5E4B6BB13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FCD4598-CBD1-A140-BCEC-4C3249D6C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8851014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27772337-957A-A04E-9F46-D74859D9D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F3260D6-A965-EF4A-A039-ED9AC6255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993DC97-5F7F-8B49-9DA5-34ACCDDC3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4213884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45E02C-8A3A-F343-BDEF-1B93FE807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31582DC-EF84-B541-9815-DF677DEC1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414BC44-2162-204E-82FA-990791682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64C549B-6C51-A542-8F34-6199D06EF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ED7944D-ED63-FF42-A7D7-EDA168322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9ABF3C2-9282-F14E-92C5-2394F1417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0448296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60A71D-E763-C144-9AD1-D5CD6062F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9773EBF-5945-C54A-BABC-0476917421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76ED38A-C8BB-1649-BBC2-19F16016D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D985950-84C2-3841-AEE3-D18940E25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8230FD3-381D-1841-9747-5A678EBE6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36DB8A1-29DA-784C-BF3F-4BE1D6534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08958170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AA1D31-916C-CE40-B3FD-0C9B96023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00ACF31-5E44-F04D-BA3A-1C3464CDA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856F95E-7BED-6746-97BF-9513B9AF4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7953933-E716-114F-B7C5-6D1B485CA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03197D0-AC95-9A47-929C-FF31227C8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54695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7863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283BECD-87B6-7345-8EEF-FE8372D9E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2A44A59-642C-2A4D-92B7-140315C042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D2996A-64E9-034C-B2AF-812B1E397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04716A1-C292-B54A-BDA6-79453F351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6F837EB-98DA-2F46-9FA5-EA5DB223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026707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E241D156-A2A4-AA41-8F24-6F29CD9140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xmlns="" id="{F01D8E5F-8265-9840-9341-6C27A5EEB5E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AFEC7928-F94D-C141-9599-44AA58DCD2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6A55C290-0B7A-CD49-8ED4-25631D938F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7935179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814671-2548-9B4A-BC90-1ABE62759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5569FD-E7A8-A74A-A927-2163C5DE8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F2D0C97-F2BE-1F46-8DF3-8613C7F29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AD5D1BA-4427-5F48-BCA8-775A2EAA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31FA457-CD19-7E42-BCE7-19B42ECF4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779547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C28224-E7F2-D948-A75F-27BE76022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A73274C-2B21-0E4A-A8E9-C4D4E96E6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42E7795-320A-AC41-9319-FA00A973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3C24889-94C4-FE4A-9EBD-FA34D0443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06BF730-9B59-8B4F-B1CD-A90E43E43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57640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371C7E-F47F-A740-8161-500BA0D2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7DE7F3-B809-3045-901F-BB3700330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FCA977B-1B4C-1849-A510-DDB31D1A9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56FE30D-E1F2-764A-9FF3-4DDFE8D0F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8037FC9-FF28-704F-8F73-3DCC03041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8239922-8FF3-334D-8AC6-167CC3ABD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591275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E6440F-30BD-EC47-8F28-28E35C0CE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69DA827-0A00-0648-B3C1-5EB6984BE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6653E0A-ADA9-D640-8D2A-C335F0671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AEB8E11-FD7A-4B4D-8CC4-981C10EC3E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2637FC6-D39A-6640-BEFD-A3934C1D67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B38863D-C098-2A48-85BA-53A743E6A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58E1737-7D3B-AC4D-B2DE-7CAB5F1F0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6FC1A37-0D4F-1E44-AB54-2A9C08D72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062965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AD0CF2-4FE2-0C4E-AEC9-EB428EBA2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1089262-86FD-7942-AE17-870A15962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98D7CE8-E9C6-394E-9DAE-F509FDB9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AEAA6A5-D0FA-D541-A385-0FA4D8DE4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53091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D0B41372-4AA9-3441-B767-BA0476770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EC336D2-6CA7-5E40-BEA6-53E1620E2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09F1234-6AFD-AA4B-B051-5E11EF962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770811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33361E-BD52-844C-8A6A-E222CA600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74FF224-5B8F-DB4D-81C2-5F1D81FE3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3F5B4C-BF1F-734B-BC03-36188B6CA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D1B5693-0A12-1148-B9BA-7B0E67A4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BA2E3EC-0501-DA47-9535-DE116BB81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50B25EA-A6C9-354B-8B1D-1EEAC246E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6207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8241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5C0641-E214-4E42-B539-42FF88BF0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0E43784-F0EF-6F42-B7A0-9379BC2273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01D639B-E1B6-AD43-9162-E3F1550460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C16F307-58F8-994F-98FB-536A4E056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7E646F2-FC06-4C49-B044-3A96AD885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3C1C94D-A47C-FE48-BD38-11973AF91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966571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A67E0F-1F1B-A847-8BEA-0716D072C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4A535DE-2758-BE47-87AA-DA04AB40B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B130FD5-1ECF-064E-B6B3-F6EC46746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0E3543A-6C83-194B-8589-B5C624CEC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88BD9C0-70AE-A44A-8305-6C32BDB15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5254255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CDC077D-2EDB-BC42-B959-CEA813812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40515B0-AD48-6E41-AC9E-DEC15DB568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26F8E1C-5EA0-3D4A-B64B-FD9A0F2E5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0AC8324-3C92-E941-B869-105EBE245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C4F6284-20B3-0840-8AEA-87581B17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69CC5A-799D-8E43-8032-7791EC7DE478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47071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C24D18CF-89A3-BF48-A490-7D1906AD74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xmlns="" id="{36E61CA8-E35C-2448-901A-D4F36D20125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13" name="Text Placeholder 6">
            <a:extLst>
              <a:ext uri="{FF2B5EF4-FFF2-40B4-BE49-F238E27FC236}">
                <a16:creationId xmlns:a16="http://schemas.microsoft.com/office/drawing/2014/main" xmlns="" id="{2F6304E1-D957-4548-8D94-C8F685FDBE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2949BD21-1F58-F74D-9D98-21A3ADDDC7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6700644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355DFE-D4AA-884A-B0AF-909119139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3A78A9-BE45-8147-A585-E8BF901F4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D0ED910-A7F2-3C4F-942D-96EC31BD6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E1B81F6-89F5-094B-B16A-B100DF46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107FA00-28C6-BA47-9BCA-7602B6A46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665050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868632-3FF1-114F-89D8-26506CF7F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0DDBC5B-0688-4245-914D-57EEBBBCA1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C60DCD3-0138-984B-9BCF-6A74A20B5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E5E250C-F25C-8346-9557-E4D2F5B17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F5E146A-B9E0-2445-8288-0E18F947D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885235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E12DBE-F99A-AC47-AC4D-FD4FF2853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F8C7D9-6025-3D48-B9EF-8468F88C9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47C8ECB-A5E1-6846-B4E5-6725A1E59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C7030B0-F053-F540-A7D4-08C5A3FF4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6C28EE3-05A7-C746-A06A-68E7C5993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E2372DA-7F41-3B43-AAD3-06278222C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259128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5CCD59-2B2F-6342-84CC-CDBFBF009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606C3F1-A786-B74F-87EE-CCD26105F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8B797CC-B575-114C-AC86-C67B45A168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22AE595-D8FB-8848-A7E1-4324FAE228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ED88016-0A86-5B47-B42F-A3FCBEAF99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D4D908D-C1E4-7D48-ABB0-FD884D88B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51DCA8C-250C-4E4C-BB6E-24A1E1072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6A10730-617D-044F-9490-2AD97541D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032636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6FC8B4-28B8-7041-BEB1-52BD3610C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BCB3380-E09E-3C43-9A92-E6EB0B3D3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794D097-9D59-9C4B-BD9A-0A0E9785B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39D3078-4BD3-854C-BA6D-351397A82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766427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013292B-95FC-A54C-9E21-7CA64D61B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2F27E7C-3225-5F43-948B-76F37A8FA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76F8A8-3F94-954F-BD63-8F423C03E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4150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4566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531035-7105-3F46-B23E-61880CF3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F928537-2308-084C-85CA-D1F5990BF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63C8F6B-0EB7-EF42-B6FC-DED9B2D7D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2235400-3E45-6E4C-ACDA-7B27CF3EA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3763210-D575-3D45-AF1D-8B81BF972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F8D18E9-72B9-5447-BBC9-A7B58B6B4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082144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0AAE6D-A7C6-864C-A0E6-98D870462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23753E8-2A7F-BA43-B4B3-415AB2E9C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DEA259-B848-884C-9F89-9D13CB352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763B9E-0D38-434D-A026-41C9B601C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0D3B9E2-8D80-7742-9888-1EC7509D9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2FB6CA9-994F-1245-9771-E23FDCA94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816063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959689-1C00-884F-82C8-067B59B4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9029053-FF3C-FF48-AEE9-7FA009A38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BA20541-2512-D84F-AD2C-DA512A9E7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D2571CD-CC46-FA4F-897E-4535749F7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1C40A0A-EA86-7442-BE2F-385D1E22D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5907133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655A014-6951-BE44-8A86-DAA0F07B74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FEBB579-260D-AB49-9B80-1A21613D3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26DDAA9-5C47-284E-9934-5E8E122B0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C907007-A1FA-1D4F-8D2E-DC92C17B3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B864ABA-6D4C-764D-8FDA-62C57A76D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2327596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341F67-CEDB-6F48-B330-AACFB6386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F00D300-9A28-4347-9577-18CDE979C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65CB79-EA71-E046-A8C2-077A48B2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DF0B3E-EC8D-864F-A89D-727497FA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BA8AAB-098A-8045-9925-321A8259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E1E58C95-5096-7844-A6C6-255BB891EB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97340295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89979B-0BAF-AB46-94AD-E6F5C808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9AC810-A7E2-EA41-BC0D-3FC6E54CF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656113C-8395-F14E-B542-3FB32CDE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7798CB-438C-8243-A5B5-FD1F4E4E1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0E24CE8-B8F0-9846-AD5D-49BA47EC3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3380574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8522A7-0856-FB43-8237-10FB07A52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018DB67-83D2-2646-89C4-410A1D949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C753A8F-5C90-A14A-9925-A8844DD6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34E5144-47E4-B54C-BC27-7AAB7F037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03EADB-C00D-C246-A67C-8165FB24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9856352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E3CC9C-08DA-8142-B41F-466315672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919907E-5ECD-124F-822B-1D15F49A86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BD1CBFD-56CE-6643-B75E-E0B618855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2E4D93A-5871-C34D-88BE-1A8133B35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FFD3AF2-98AB-1242-BDB5-D6A06F2D8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E5CFDE1-8A78-3946-B26B-4B973AD0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844319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CFBE95-6BB2-6142-B0D7-4ECD3887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E5D65BB-8526-2C46-A96A-E79B014EB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70B99A0-79B6-EB4A-A54A-7FD274B5C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139F45C-1A1A-1944-8FE0-5130139F3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7F05642-A409-2249-AF62-F3D31C4E2D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54088F7-8F93-8946-8162-D3B42696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5193B76-0689-814A-8BD1-5B0E6DB3E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EE55A3F-8C99-C045-918C-3141D0AE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643014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A4A83E-CACE-044F-B8A8-E13933BC1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BDA5042-2F3B-2F42-B21A-06959B1AF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BC711F3-0293-3A48-80AA-5B7E35B16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7180B9-0101-A14A-A11B-A61D9ECC3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79721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2790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E42325B-7285-0049-99AF-45A0C6D26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BFE3218-895C-C54B-BFE0-84F7857AB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E2F1F08-0E10-0945-9D98-BBCC5CEE4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3842264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C23D47-CCB8-F14B-A2F3-F94544BC0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6BD0695-5A66-B040-A250-088810369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9703ADE-7B61-8D4A-8D28-37252645C1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381DAD0-00E9-DB46-B956-AD0BD015E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AB3C57D-4471-374B-B4E2-4D88D9942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3A04CF8-6703-8E46-A37A-3564DE50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653549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6D773C-0ED5-1A43-969A-E93D14D5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1564854-5D1D-7F42-A16C-27DEE865F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9E69A04-8D17-AD42-A6BD-2449FAD06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4D2CFA0-DEAF-D74F-B82F-5EF0F4442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00CB1E4-86B9-784D-BAD2-A3DF8AD07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C7D1D80-55AA-A649-9B4A-99237B5FB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83186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71A31A-DEB2-0D46-AE19-91E17A4B7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4725FA8-B382-2A4B-9529-F374D8FB3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FE88550-BB55-DA4D-8716-A1CBCCDE4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1F765CB-C5CF-F740-8645-AC0EB9A0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CB71AE8-8106-4C4E-B07B-2EED54C3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7241680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FEBC244-A4A9-594D-9889-4D2CE342C6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6F10152-1178-6949-A185-846E221FD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707529E-66EA-7242-A0E4-AA46A2D5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8494185-7615-E942-8FBB-C1924A8EE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9788EFF-242D-8640-A7F1-59E7621A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027850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xmlns="" id="{FE6D7474-90FC-2843-A6C6-7EC64A4399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AF2137A8-B7A9-2A46-AC45-4250534E91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AC908751-67EF-B24F-9891-A9E6E40477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B8097590-88B5-144D-AFF3-0A7EEBB7318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9955057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8D2487-9088-DE47-98DB-6EAF68301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D174E3A-DC25-E64A-888C-94941F13A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A14187-3913-374E-AEAF-80AA66EC0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A24E1D9-21DE-9141-9208-3C74FF808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F7364CB-CA1E-5244-A1D2-083E4C3E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2920579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58F076-D2AB-2943-AF9A-72D3F8071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53F7BF9-0A61-FF4F-8395-027DE0E18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6C7C4D-D285-9A4B-8BB5-37386095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8D86127-0EA6-214A-B083-D35F0E932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0EE0EDF-60E5-5D4D-9636-817717902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2994916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7F3584-DBD9-744B-8E72-102A4829C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902AA3D-4A15-E34C-8AF7-1009883AB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D136B84-F8B1-F84F-BF1F-6272CA329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DC513C1-A08B-2F44-8DA7-121F90D4F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144FEE-4967-624A-9F10-4D7B7D28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5C9A911-0630-4544-BC4F-184673FFF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5196055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76A0E63-D2DB-5D47-878D-DDAFFC9B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3CFEB6B-B92B-CC49-8718-2EE2EEC1F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675D6C4-21DD-DD4F-B969-021619D97D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CC4CCE0-F6C0-C14E-942C-C53C6113FB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7CEE15A-649F-F841-861A-E96BFED1A2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0E5F3CB-0847-A149-B2D3-F83591B34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48C7ECC-B6CB-2E4D-A93D-44C1F6F4D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25921A9-D953-1441-89E0-852D67E23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40706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961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B55A48-96BB-C249-92DA-6D671E6A1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8E95BC2-7F4F-A74F-8B65-D090BFF71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0B41E8C-783A-3842-BA95-91CFE50A5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0657E49-737A-774F-BEED-4D74F3507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6451854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E1E19AB-93A9-CB4F-A97D-C6D0E4C5B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9093FA0-71C8-3749-A2F2-ECC7B4B2C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AFEE156-6187-6141-BD3E-DA6E1C3A1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700015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281BC4-F8C9-5947-940B-1390E37FB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A9B7F54-094F-B143-83C5-95C52D9AC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A1066C6-C25C-984E-A0DD-D5415E514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760D5CD-069C-1948-8349-806190536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E5A0036-3325-A94F-85AA-183519D77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32C2FD6-A57A-A249-8976-340497AEC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29257925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6E09B5-A5B5-A14A-9542-024E78DDA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7006178-F035-6845-97F1-5BE5570EB9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249A715-7EC3-FB42-9E17-B990CE9D9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8479DB0-B002-9645-AC57-C3D147390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6D3AAF8-51B9-5C45-B2CD-732A4D781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7662CF3-0416-BF4C-AA63-4B8A7263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5722076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2CADB3-2C61-564D-997C-1DA70B29E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6FF8161-6881-D741-89D9-C165F33EE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DAD1751-1B65-1F49-A8C2-325477A84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4DFCD24-4D35-674F-8BF1-400416E76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827FF32-CD5B-FF41-9C75-89644CC92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731778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CE3B775-5606-8445-B5C6-D71237AC3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E9F18FC-BDED-8C40-9D95-42AC248059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58FA7EB-3179-0548-99F6-45FFD523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881DB21-8761-1A49-86D0-64300BFB6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A24DBE-D2F1-5E4D-A1D3-D403F04B2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570823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341F67-CEDB-6F48-B330-AACFB6386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F00D300-9A28-4347-9577-18CDE979C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65CB79-EA71-E046-A8C2-077A48B2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DF0B3E-EC8D-864F-A89D-727497FA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BA8AAB-098A-8045-9925-321A8259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E1E58C95-5096-7844-A6C6-255BB891EB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535933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5B3FF4-10A4-A14E-AC65-A67E81533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BC5B1F-111D-7648-9055-5FFF83ECE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8C11A1-BFE2-E14D-91A4-6C012683F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D7ADBFE-49FD-3F4F-9836-5881DFC5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D0A44B2-2703-F243-A4CA-F0408ECE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2244402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997A69-09F6-3941-8D46-6DAC4D5C7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00A86CB-E5A9-634D-AD4E-B4161BBDA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C4E5F30-A7B8-9243-937D-2C56CCA57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B4C566F-F3B4-3944-9C76-B98EB37F4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2EC3DD-4C0E-2241-B05F-538CE8C93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5728483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9689A8-F1B3-D74E-8A2F-B5AF004B2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730054-64F5-C64B-8867-146E9279C3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3B191BF-DA17-FD4F-B6DC-5B95693FD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F9D77C8-0CD7-BF44-9CD1-18CD00D22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560D433-C1D4-2046-8B6D-5A79899A1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E7B9407-F744-6C40-B8A7-3F2ED043B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83071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9151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5A5BEC-E5B4-FF43-A6E4-0F650CE36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2D5D314-7834-B745-949C-302EB0374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8011CBF-E25F-5C4F-9787-FD7F68B749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304EB1E-7050-B847-9EAD-EE4B57278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C14879EC-0061-D244-A085-BDB30096ED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BA1AB4E-89F6-3749-B3DF-B78544D15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F190BCB-E8D3-CB4F-98BD-4D7B3131F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483F4E4-93E9-DE4B-8E8D-3C6F72F2F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387414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AA2622-5520-3243-A064-65E0B770F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3F29E7B-FEEB-CD4A-BF2B-F2F69CA32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890500C-7A21-8B44-8A35-9B4640FCD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813E2E9-AFE4-A84B-A4E0-8541ED6A7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2734401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9D6D7C3-8452-8048-BD83-3A09645BA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8A20F0B7-AF6C-5548-B096-26E77511B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EE9A0B9-3B9E-4E41-989B-4F02FC138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4701976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49B277-02CD-E040-A002-03D51CCCE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08FD6F-0F91-6A41-983A-D35C5FA7A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02745C-C798-9842-B47E-611A28AC88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19770CB-D2C5-D04D-9B3E-2C5408E9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103D0DD-116E-D647-BE52-647B1CD6F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F47A173-16C1-D049-8281-7D29D8F48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2802034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C802CD-8BF6-8D43-A509-0CED5A51B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41C5C5E-6C16-5745-B658-567D221E8E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FD84E5-F964-9040-A8FB-C78E0DBF3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38A64ED-2718-9D4D-98B3-20F099DD2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041F849-7498-374D-B37A-F6B1A0F1B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0E81B93-60EA-3D4E-8892-78932CE7B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7648848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039F4-021A-B446-B1F5-16EFD294A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7D4AD31-0FE0-5147-A788-17AC03E39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E4CC03-5F80-FD45-AF7E-6D237EC9B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3DA7AE0-7AAF-1D48-AD52-0E79162A1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47B2B35-5468-5348-8896-FC6503D11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4446641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008AB68-DCD9-4741-BB9B-7A74DC8033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05D882A-2F9F-7F49-B497-05197FD3B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2E7FE24-B11A-264C-B6FB-683B08587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97AFA66-F2B5-0A48-934F-FA7CFD886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ACAC5A-DB0D-1A4C-93F4-FC1483FB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6071026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341F67-CEDB-6F48-B330-AACFB6386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F00D300-9A28-4347-9577-18CDE979C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65CB79-EA71-E046-A8C2-077A48B2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DF0B3E-EC8D-864F-A89D-727497FA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BA8AAB-098A-8045-9925-321A8259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E1E58C95-5096-7844-A6C6-255BB891EB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59070824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246ED3-14FD-1F4C-9E91-DDBE5EEFA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9D76BB-6B33-7346-8AF1-0DD33BD19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93B2FF3-3F7E-A344-9A5B-4C58ED9BE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33EF9B6-BDF8-C34C-B1C7-B6E583391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AB66599-F025-3644-BDC8-813CD2145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495873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191DBC-C2A1-6A4C-8879-9D8855C9D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E95B704-3B11-024F-86A3-A779EABCA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00011-8C42-8341-A598-75339E47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05A61B7-D4B9-664B-A93D-304DDF543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A01B48-845C-1E41-9C67-3DFB954AE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025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70676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9B828D-DDB1-AC46-844C-F7B5A02F0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930AF95-56DC-2046-9A38-2D0F22F988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FD79F14-A2F3-2745-8131-7889B9E936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4662113-DC98-8647-B3D3-2956F87F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4B3C6B1-164C-954D-9433-9CF9773D3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4A2AC6F-7B62-8448-A3E5-6C3E66CCC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7722492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7AB5A0-34CD-304E-8178-590684437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F84327C-3FC5-434D-9186-BD5EAA65C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00E2D8E-5FFC-E540-9149-7292FA4C5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3C1035A-3791-9B43-A238-CEF3CB8EDA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BB4280C-D609-424A-B4B0-F4B1904921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229E16C-3768-6045-93D8-9EBBD8028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17C572C-72D9-EC44-9FF9-2FA6DFE9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F15492A-7E9C-F341-BE4B-66710CD27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9323981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B19268-A98D-E14B-808D-E63BC9592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73AD387-8838-FF40-B0AD-103DEA589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C73DC05-7571-3243-83E7-C578456CB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75EEA09-BD41-7F43-8B16-925B87CAD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9475027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7CFE5AF-67EC-F743-8157-A8082AEC0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FF6B829-04EE-8E4A-AEF7-CA2412BC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06C9780-995A-2C40-92CD-F82BB06DC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0448891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EF6031-C4BD-434C-82A9-ACBF152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4822D36-3EFF-B241-8107-30B0DFDB1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7FD616B-EAD1-CE46-95AA-3FB1585CA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CB99016-B281-C045-AF05-B3D02C6CD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520B89B-EEDB-A440-879E-1C2C9457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893A5AA-D519-6A45-B45F-EBD827DE4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8994574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DA46A6-615F-2840-BA1D-A761DC3DC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657AA62-E391-DC4E-9BAB-21F0F5BC34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BA8F795-9F84-7742-8847-A1494345B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F22EA1D-A433-BE49-B4D9-5D959456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3AB918F-D3FB-9E46-B349-D87CF37A1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0D2F5C0-DF54-9648-A54D-6F21075D8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5476510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DB9556-F18E-ED4E-9874-48854CB1C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4F303F2-FE8F-4144-87D8-314C44EBC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775E277-0C85-364A-959E-28A12BC39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D7CB003-B35F-3B41-9159-BE070D89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137BC7B-7C4A-2749-82E1-56C5DFD43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1774713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78B9A71-19E3-A94F-85F9-2CCF802787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FA9D9B7-2996-3B42-984D-A47ECF7E5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248BC88-209B-0245-B268-EEE46471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657FA11-5B85-B84E-8FE2-C31FBC4BF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147D946-125B-EA4D-B5F0-C76D366BD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6661048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341F67-CEDB-6F48-B330-AACFB6386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F00D300-9A28-4347-9577-18CDE979C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65CB79-EA71-E046-A8C2-077A48B2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DF0B3E-EC8D-864F-A89D-727497FA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BA8AAB-098A-8045-9925-321A8259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E1E58C95-5096-7844-A6C6-255BB891EB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59330365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E24907-FE4C-4A49-B5D5-FD355F35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0256B6-55A4-414C-980A-FECF08750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4516114-0351-5E4B-B758-5719BCA1A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1F88451-6A64-594B-B7C6-C5FE2209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553AD37-C1B8-F946-926E-B98A68768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93333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3469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E93AEC-63F4-7247-B5DB-483AB957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B899652-5302-8F44-A174-78CAFB844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96B0C1-4806-6F4E-9D50-A929D3426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4E24C7F-1F4B-704D-9CE9-D6C40810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AF65E62-C0D8-9F49-A01B-8C17720BF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1597822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028E50-7BB7-BA42-8C3A-183F4490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0948666-E0F8-984E-8A05-26720F9B1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218EB34-9121-7246-8A56-946EF86A6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3CAEA95-FEB2-374A-B03F-818A5F9D8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F52575B-7CB3-E64D-BB53-8AA9256F8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5E4C0B1-E3BD-6848-8A6A-71C4D700C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2483212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15565C-0E58-5E41-B6AE-13C2F7E56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D5CE092-8614-BF40-8076-A7A065C58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003F5D5-6AB7-0646-A2B3-24DBA8E0AD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4A17D97-D342-C74E-8835-E59B8BB2FA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1AC483AF-DFDA-1243-8D62-39C8EAA456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F87E83B-0AF9-FE44-8D87-647805B9F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66CAA1B-CDF6-5D42-A0B6-0C6CD26B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9CEC3F2-C46F-CD47-84EA-1F78515FD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3022205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B8F2F8-17B6-FF4C-8D55-654F53395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3A2AA62E-EA4D-3347-8ACF-B5E5D6156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D8C9A73-6A90-1F4A-8C52-A596DF3FF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BE1D941-66A8-7E4B-837C-60F04BF95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8420723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6F35A19-36EB-9A46-92F8-6BB48A82B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4F394B1-748E-744A-811B-26359EB76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F9A8904-58B1-9A47-8C10-C58A98D14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4087419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F741B0-D04C-C34D-BCB3-7B7F577DC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5A0AC60-9BAF-1B46-981B-3F9887512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EDB1A46-E1BB-A343-B8BF-E93518B4E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D69F15A-8E22-9A49-9766-32F600E2B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DD36D3F-DFC8-0C47-81F9-3E61CAEB2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8331F5B-56E2-E943-AECC-8D8679718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4516518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9F1EA6-AF3E-024E-A3F9-54D3A793C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BC675F17-6D87-5940-9816-DE679D9E57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DCC87B0-927D-5B45-B1EC-0C8885F57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840B37-F93A-E44F-8F3D-DF1CDC68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0976796-0F02-9D4E-8CD0-FB85B3A14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F39A515-6961-2349-BCE1-8AA537A10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385952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607E5B-12DD-6B4A-8AF2-18DA0765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3D96020-6DD0-4842-906C-968D13CC4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0B58CA5-1E56-8848-B21D-3BBA52AE4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9F25568-9467-6849-9099-B1662B7F0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7B520E1-94A5-8E43-94D5-CDA662C9F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6970635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972755F-FD37-6C4B-B051-0D466CA3A6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9D23675-53B5-7648-910F-CC723E188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6DC65E0-3C55-6D44-9A5D-60D096DE4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17BC82D-DD5B-D442-9AEC-CCA1CCBC8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24314A7-96CC-CF40-A251-6E2ACF783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8772345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341F67-CEDB-6F48-B330-AACFB6386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F00D300-9A28-4347-9577-18CDE979C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65CB79-EA71-E046-A8C2-077A48B2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DF0B3E-EC8D-864F-A89D-727497FA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BA8AAB-098A-8045-9925-321A8259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E1E58C95-5096-7844-A6C6-255BB891EB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="" id="{9C146D6E-814A-6742-93EA-555D0FD4CB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83201" y="2196789"/>
            <a:ext cx="7195151" cy="815352"/>
          </a:xfrm>
        </p:spPr>
        <p:txBody>
          <a:bodyPr>
            <a:noAutofit/>
          </a:bodyPr>
          <a:lstStyle>
            <a:lvl1pPr marL="0" indent="0">
              <a:buNone/>
              <a:defRPr sz="48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dirty="0"/>
              <a:t>Code - Module Name</a:t>
            </a:r>
          </a:p>
          <a:p>
            <a:pPr lvl="4"/>
            <a:endParaRPr lang="x-none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B88FA02-F759-504D-AB49-815F79F065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6773" y="303388"/>
            <a:ext cx="3406344" cy="1135448"/>
          </a:xfrm>
          <a:prstGeom prst="rect">
            <a:avLst/>
          </a:prstGeom>
        </p:spPr>
      </p:pic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2F802D54-06D1-6D41-AD24-41756784CB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04908" y="3217206"/>
            <a:ext cx="7195151" cy="1991724"/>
          </a:xfrm>
        </p:spPr>
        <p:txBody>
          <a:bodyPr>
            <a:no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4400"/>
            </a:lvl2pPr>
            <a:lvl3pPr marL="914400" indent="0">
              <a:buNone/>
              <a:defRPr sz="4000"/>
            </a:lvl3pPr>
            <a:lvl4pPr marL="1371600" indent="0">
              <a:buNone/>
              <a:defRPr sz="3600"/>
            </a:lvl4pPr>
            <a:lvl5pPr marL="1828800" indent="0">
              <a:buNone/>
              <a:defRPr sz="3600"/>
            </a:lvl5pPr>
          </a:lstStyle>
          <a:p>
            <a:pPr lvl="0"/>
            <a:r>
              <a:rPr lang="en-GB" sz="3600" dirty="0"/>
              <a:t>Lecture N</a:t>
            </a:r>
          </a:p>
          <a:p>
            <a:pPr lvl="0"/>
            <a:r>
              <a:rPr lang="en-GB" sz="3600" dirty="0"/>
              <a:t>Topic</a:t>
            </a:r>
          </a:p>
          <a:p>
            <a:pPr lvl="0"/>
            <a:r>
              <a:rPr lang="en-GB" sz="3600" dirty="0"/>
              <a:t>Lecturer Name</a:t>
            </a:r>
          </a:p>
          <a:p>
            <a:pPr lvl="4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53560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7882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89979B-0BAF-AB46-94AD-E6F5C808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9AC810-A7E2-EA41-BC0D-3FC6E54CF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656113C-8395-F14E-B542-3FB32CDE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7798CB-438C-8243-A5B5-FD1F4E4E1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0E24CE8-B8F0-9846-AD5D-49BA47EC3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9059151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8522A7-0856-FB43-8237-10FB07A52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018DB67-83D2-2646-89C4-410A1D949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C753A8F-5C90-A14A-9925-A8844DD6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34E5144-47E4-B54C-BC27-7AAB7F037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03EADB-C00D-C246-A67C-8165FB24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5950525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E3CC9C-08DA-8142-B41F-466315672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919907E-5ECD-124F-822B-1D15F49A86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BD1CBFD-56CE-6643-B75E-E0B618855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2E4D93A-5871-C34D-88BE-1A8133B35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FFD3AF2-98AB-1242-BDB5-D6A06F2D8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E5CFDE1-8A78-3946-B26B-4B973AD0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6960875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CFBE95-6BB2-6142-B0D7-4ECD3887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E5D65BB-8526-2C46-A96A-E79B014EB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70B99A0-79B6-EB4A-A54A-7FD274B5C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139F45C-1A1A-1944-8FE0-5130139F3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7F05642-A409-2249-AF62-F3D31C4E2D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54088F7-8F93-8946-8162-D3B42696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5193B76-0689-814A-8BD1-5B0E6DB3E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EE55A3F-8C99-C045-918C-3141D0AE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8872439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A4A83E-CACE-044F-B8A8-E13933BC1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BDA5042-2F3B-2F42-B21A-06959B1AF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BC711F3-0293-3A48-80AA-5B7E35B16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7180B9-0101-A14A-A11B-A61D9ECC3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04461566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E42325B-7285-0049-99AF-45A0C6D26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BFE3218-895C-C54B-BFE0-84F7857AB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E2F1F08-0E10-0945-9D98-BBCC5CEE4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6307004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C23D47-CCB8-F14B-A2F3-F94544BC0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6BD0695-5A66-B040-A250-088810369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9703ADE-7B61-8D4A-8D28-37252645C1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381DAD0-00E9-DB46-B956-AD0BD015E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AB3C57D-4471-374B-B4E2-4D88D9942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3A04CF8-6703-8E46-A37A-3564DE50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9431258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6D773C-0ED5-1A43-969A-E93D14D5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1564854-5D1D-7F42-A16C-27DEE865F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9E69A04-8D17-AD42-A6BD-2449FAD06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4D2CFA0-DEAF-D74F-B82F-5EF0F4442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00CB1E4-86B9-784D-BAD2-A3DF8AD07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C7D1D80-55AA-A649-9B4A-99237B5FB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2799794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71A31A-DEB2-0D46-AE19-91E17A4B7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4725FA8-B382-2A4B-9529-F374D8FB3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FE88550-BB55-DA4D-8716-A1CBCCDE4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1F765CB-C5CF-F740-8645-AC0EB9A0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CB71AE8-8106-4C4E-B07B-2EED54C3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59039396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FEBC244-A4A9-594D-9889-4D2CE342C6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6F10152-1178-6949-A185-846E221FD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707529E-66EA-7242-A0E4-AA46A2D5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8494185-7615-E942-8FBB-C1924A8EE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9788EFF-242D-8640-A7F1-59E7621A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40675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3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0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hoto, table, person, monitor&#10;&#10;Description automatically generated">
            <a:extLst>
              <a:ext uri="{FF2B5EF4-FFF2-40B4-BE49-F238E27FC236}">
                <a16:creationId xmlns:a16="http://schemas.microsoft.com/office/drawing/2014/main" xmlns="" id="{B74E64AB-3617-6444-977E-451665F3AA0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EAA15-09C2-4EAA-93EC-B2FC098A3285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FDFD1-2BDB-4C9E-9A33-CECF6F3A6B7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19207C1-EF3A-474B-9260-57BDCDAABA5F}"/>
              </a:ext>
            </a:extLst>
          </p:cNvPr>
          <p:cNvSpPr/>
          <p:nvPr/>
        </p:nvSpPr>
        <p:spPr>
          <a:xfrm>
            <a:off x="3438283" y="6489700"/>
            <a:ext cx="8682597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val="2870534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2774FB98-72D3-2842-9DB0-FF0CBEAE863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44CD1E6-BE57-E24E-B44A-8D48A4037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29651E4-8A28-4A41-AC37-03525F2BA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ACFBD62-0959-BA4A-B6D1-154E08C685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08EE7-A0E7-D74B-A558-B271DF2C4C4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D774806-5F3E-BE4C-BB3E-D51A3A9B61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02AA275-1439-B641-B0E2-3E51B1E31C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283FB-6DC2-0249-962E-FFF51512E5D2}" type="slidenum">
              <a:rPr lang="x-none" smtClean="0"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22212D0-F265-0E41-B990-82CE40B33E33}"/>
              </a:ext>
            </a:extLst>
          </p:cNvPr>
          <p:cNvSpPr/>
          <p:nvPr/>
        </p:nvSpPr>
        <p:spPr>
          <a:xfrm>
            <a:off x="3438283" y="6489700"/>
            <a:ext cx="8682597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val="1652790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E16D633-DACB-C846-BDA7-A364E505FA4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6595381-8FBB-074E-85C0-EC0EE065C9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D59B-C6C2-C84A-A9B5-AB286FEC8F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D468D55-7135-BC4F-B4E1-521E101CC930}"/>
              </a:ext>
            </a:extLst>
          </p:cNvPr>
          <p:cNvSpPr/>
          <p:nvPr/>
        </p:nvSpPr>
        <p:spPr>
          <a:xfrm>
            <a:off x="3438283" y="6489700"/>
            <a:ext cx="8682597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xmlns="" id="{EEDC7D24-32C7-4B48-9F10-434887CD4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A26083DB-7BD6-3E47-B765-25CEE4F6A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511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5DBD57C8-B4C6-3C42-B6F4-C955BD6C8AA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E6AAD40-79E3-9A4C-A0B7-F3988464DA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5BACE-BCC1-184F-A700-DFA15150D1CF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2E49F6B-E24B-774B-9985-5552F8469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D308542-B565-C84C-A36F-281CEF297D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37ECD-691F-C34D-A1DE-BB16D10A8AA5}" type="slidenum">
              <a:rPr lang="x-none" smtClean="0"/>
              <a:t>‹#›</a:t>
            </a:fld>
            <a:endParaRPr lang="x-non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286BD2B-3DFA-E24B-97EC-B151268D4BE7}"/>
              </a:ext>
            </a:extLst>
          </p:cNvPr>
          <p:cNvSpPr/>
          <p:nvPr/>
        </p:nvSpPr>
        <p:spPr>
          <a:xfrm>
            <a:off x="3438283" y="6489700"/>
            <a:ext cx="8682597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xmlns="" id="{1AFE1AAF-B956-2C44-8FEC-72B4E552A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xmlns="" id="{2253E3D6-10BE-B648-833C-3BF1365C4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27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xmlns="" id="{426A72E5-48B5-9C4C-9E83-D21C8CB47ED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178F007-7DE3-274D-A759-C85F4A3D7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58BE09-632D-9449-A1BC-9BBF5B79E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B0036BD-8DAB-C741-AFAB-244B0E3FE3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6F951D-0855-E84D-B3BF-384FC776C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E69BDA5-4D6A-6540-A2F0-AA9E8471AD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82496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FDF5791D-2785-FF4E-BB9F-BA95F7A785C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422662D-6CBD-3E40-8908-73A2E1800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F6062-965F-0D4F-9928-5BD13379ABC1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9A0E31-479D-AC42-8143-0F5CF079B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00B0FD9-7401-9440-955C-2CC29D60A1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662C7-B6AF-AC44-9DED-1AD9FB7CAF7F}" type="slidenum">
              <a:rPr lang="x-none" smtClean="0"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3CBA682-B826-3E41-9370-D9CBAB4FDEDF}"/>
              </a:ext>
            </a:extLst>
          </p:cNvPr>
          <p:cNvSpPr/>
          <p:nvPr/>
        </p:nvSpPr>
        <p:spPr>
          <a:xfrm>
            <a:off x="3438283" y="6489700"/>
            <a:ext cx="8682597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xmlns="" id="{32C0FA02-C8CF-7F45-AE8B-B2EE204AA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xmlns="" id="{D46E731A-CE3E-B047-95B9-5CD6C76C5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933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able, skiing, person&#10;&#10;Description automatically generated">
            <a:extLst>
              <a:ext uri="{FF2B5EF4-FFF2-40B4-BE49-F238E27FC236}">
                <a16:creationId xmlns:a16="http://schemas.microsoft.com/office/drawing/2014/main" xmlns="" id="{73EE1529-68D2-F148-B591-A6EEB6B80F3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65B91AB-3B31-9743-8C35-730D67889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B06FF73-2D81-0B42-9348-3A8E1D32B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161256E-C902-AD42-BDEB-13343E4BCE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F5DC97-A767-544C-9764-3EEE73DE9AF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5DC7C78-7AD8-E04D-A513-C62A6B248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041801-4721-A24F-ABFD-D1005DADBE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B4329-AB88-B742-96E2-B0214C0955D2}" type="slidenum">
              <a:rPr lang="x-none" smtClean="0"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1EF6DBD-0254-ED49-B186-A6DECAB5ADDC}"/>
              </a:ext>
            </a:extLst>
          </p:cNvPr>
          <p:cNvSpPr/>
          <p:nvPr/>
        </p:nvSpPr>
        <p:spPr>
          <a:xfrm>
            <a:off x="3438283" y="6489700"/>
            <a:ext cx="8682597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val="2941966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erson, table, skiing, people&#10;&#10;Description automatically generated">
            <a:extLst>
              <a:ext uri="{FF2B5EF4-FFF2-40B4-BE49-F238E27FC236}">
                <a16:creationId xmlns:a16="http://schemas.microsoft.com/office/drawing/2014/main" xmlns="" id="{DC97AF60-ADDB-E74B-83F6-05E21583F1C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A188137-1C3E-6C4E-A04A-7400E7F88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19EAE51-0A78-0B45-A030-324B38E53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7DA4163-FB4A-6540-BB18-76D2EFD268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280A6-3853-5343-8D67-C8AFB0C8556E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B10C28-5FBE-8345-BA1C-0673E4178B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9D26D45-B969-A440-A353-F9022F0F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8D4F-995A-464A-827A-57F33593DA00}" type="slidenum">
              <a:rPr lang="x-none" smtClean="0"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53C7CFF-11FB-E145-B334-A6B28F4AE0AC}"/>
              </a:ext>
            </a:extLst>
          </p:cNvPr>
          <p:cNvSpPr/>
          <p:nvPr/>
        </p:nvSpPr>
        <p:spPr>
          <a:xfrm>
            <a:off x="3438283" y="6489700"/>
            <a:ext cx="8682597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val="3559092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xmlns="" id="{2D72ED05-11FF-7D48-AD7B-D7F52F29524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21CF6AF-FDD2-E945-80BF-969BBF71A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0475B86-D3C8-BB4D-BDA1-6006F19AD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410C5F8-E1C1-0E48-B4C1-39AEAD78A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51133-B4A4-0A49-91F6-32CF9B8B7BE0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0BBB795-9C54-594B-A640-E6EB76752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2A4010-E212-724B-BEAC-8857496A8E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1D0EE-DB4F-AE41-8498-EF4CA0E6397C}" type="slidenum">
              <a:rPr lang="x-none" smtClean="0"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F9FCD7E-EFFB-4848-AC9B-DB878CC7D874}"/>
              </a:ext>
            </a:extLst>
          </p:cNvPr>
          <p:cNvSpPr/>
          <p:nvPr/>
        </p:nvSpPr>
        <p:spPr>
          <a:xfrm>
            <a:off x="3438283" y="6489700"/>
            <a:ext cx="8682597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val="870587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erson, people, boat, standing&#10;&#10;Description automatically generated">
            <a:extLst>
              <a:ext uri="{FF2B5EF4-FFF2-40B4-BE49-F238E27FC236}">
                <a16:creationId xmlns:a16="http://schemas.microsoft.com/office/drawing/2014/main" xmlns="" id="{24C7D720-E1EA-F54D-B9B7-115CE1E3641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178F007-7DE3-274D-A759-C85F4A3D7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58BE09-632D-9449-A1BC-9BBF5B79E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B0036BD-8DAB-C741-AFAB-244B0E3FE3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3857D-35DE-2841-B0CC-CEA21A2C42EA}" type="datetimeFigureOut">
              <a:rPr lang="x-none" smtClean="0"/>
              <a:t>7/18/2020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6F951D-0855-E84D-B3BF-384FC776C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E69BDA5-4D6A-6540-A2F0-AA9E8471AD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FFDDF-8D4E-5B40-B928-64006565797F}" type="slidenum">
              <a:rPr lang="x-none" smtClean="0"/>
              <a:t>‹#›</a:t>
            </a:fld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164BB0F-19A6-0E44-9512-C595F2E089E3}"/>
              </a:ext>
            </a:extLst>
          </p:cNvPr>
          <p:cNvSpPr/>
          <p:nvPr/>
        </p:nvSpPr>
        <p:spPr>
          <a:xfrm>
            <a:off x="3438283" y="6489700"/>
            <a:ext cx="8682597" cy="365125"/>
          </a:xfrm>
          <a:prstGeom prst="rect">
            <a:avLst/>
          </a:prstGeom>
          <a:solidFill>
            <a:srgbClr val="252D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Module Code | Module Name | Lecture Title | Lecturer</a:t>
            </a:r>
          </a:p>
        </p:txBody>
      </p:sp>
    </p:spTree>
    <p:extLst>
      <p:ext uri="{BB962C8B-B14F-4D97-AF65-F5344CB8AC3E}">
        <p14:creationId xmlns:p14="http://schemas.microsoft.com/office/powerpoint/2010/main" val="1718026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8">
            <a:extLst>
              <a:ext uri="{FF2B5EF4-FFF2-40B4-BE49-F238E27FC236}">
                <a16:creationId xmlns:a16="http://schemas.microsoft.com/office/drawing/2014/main" xmlns="" id="{65A296EB-3065-4BD1-BD0B-246C436536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80478" y="6488112"/>
            <a:ext cx="8711522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</a:t>
            </a:r>
            <a:r>
              <a:rPr lang="en-GB" altLang="en-US" sz="1800" dirty="0" smtClean="0">
                <a:solidFill>
                  <a:schemeClr val="bg1"/>
                </a:solidFill>
                <a:latin typeface="Arial" panose="020B0604020202020204" pitchFamily="34" charset="0"/>
              </a:rPr>
              <a:t>- Business </a:t>
            </a: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Management for </a:t>
            </a:r>
            <a:r>
              <a:rPr lang="en-GB" altLang="en-US" sz="1800" dirty="0" smtClean="0">
                <a:solidFill>
                  <a:schemeClr val="bg1"/>
                </a:solidFill>
                <a:latin typeface="Arial" panose="020B0604020202020204" pitchFamily="34" charset="0"/>
              </a:rPr>
              <a:t>IT- Lecture 02 - Ms</a:t>
            </a: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. </a:t>
            </a:r>
            <a:r>
              <a:rPr lang="en-GB" altLang="en-US" sz="1800" dirty="0" smtClean="0">
                <a:solidFill>
                  <a:schemeClr val="bg1"/>
                </a:solidFill>
                <a:latin typeface="Arial" panose="020B0604020202020204" pitchFamily="34" charset="0"/>
              </a:rPr>
              <a:t>Nilmini </a:t>
            </a:r>
            <a:r>
              <a:rPr lang="en-GB" altLang="en-US" sz="1800" dirty="0" err="1" smtClean="0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AA8BB4D-8D81-4EF5-B901-9A8C99FD7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342" y="2372284"/>
            <a:ext cx="9144793" cy="2249619"/>
          </a:xfrm>
          <a:prstGeom prst="rect">
            <a:avLst/>
          </a:prstGeom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EB8E6D32-1AEE-4842-BB77-5FEFD1085D80}"/>
              </a:ext>
            </a:extLst>
          </p:cNvPr>
          <p:cNvSpPr txBox="1">
            <a:spLocks/>
          </p:cNvSpPr>
          <p:nvPr/>
        </p:nvSpPr>
        <p:spPr>
          <a:xfrm>
            <a:off x="1747342" y="3313882"/>
            <a:ext cx="9436629" cy="6985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x-none" dirty="0" smtClean="0"/>
              <a:t>Lecture 0</a:t>
            </a:r>
            <a:r>
              <a:rPr lang="en-US" dirty="0"/>
              <a:t>3</a:t>
            </a:r>
            <a:r>
              <a:rPr lang="en-US" dirty="0" smtClean="0"/>
              <a:t> – Basics of Management (Part 1)</a:t>
            </a:r>
            <a:endParaRPr lang="x-none" dirty="0" smtClean="0"/>
          </a:p>
          <a:p>
            <a:endParaRPr lang="x-none" dirty="0"/>
          </a:p>
          <a:p>
            <a:endParaRPr lang="x-non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Content Placeholder 2">
            <a:extLst>
              <a:ext uri="{FF2B5EF4-FFF2-40B4-BE49-F238E27FC236}">
                <a16:creationId xmlns:a16="http://schemas.microsoft.com/office/drawing/2014/main" xmlns="" id="{B245175E-C625-4542-A361-48FF994C1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708" y="1989398"/>
            <a:ext cx="10412104" cy="4351338"/>
          </a:xfrm>
        </p:spPr>
        <p:txBody>
          <a:bodyPr>
            <a:normAutofit fontScale="92500"/>
          </a:bodyPr>
          <a:lstStyle/>
          <a:p>
            <a:pPr>
              <a:spcBef>
                <a:spcPct val="50000"/>
              </a:spcBef>
            </a:pPr>
            <a:r>
              <a:rPr lang="en-US" altLang="en-US" b="1" dirty="0">
                <a:solidFill>
                  <a:srgbClr val="A50021"/>
                </a:solidFill>
              </a:rPr>
              <a:t>Vision is the all inclusive general goal towards which the entire </a:t>
            </a:r>
            <a:r>
              <a:rPr lang="en-US" altLang="en-US" b="1" dirty="0" smtClean="0">
                <a:solidFill>
                  <a:srgbClr val="A50021"/>
                </a:solidFill>
              </a:rPr>
              <a:t>organizational </a:t>
            </a:r>
            <a:r>
              <a:rPr lang="en-US" altLang="en-US" b="1" dirty="0">
                <a:solidFill>
                  <a:srgbClr val="A50021"/>
                </a:solidFill>
              </a:rPr>
              <a:t>efforts and resources are directed.</a:t>
            </a:r>
          </a:p>
          <a:p>
            <a:pPr>
              <a:spcBef>
                <a:spcPct val="50000"/>
              </a:spcBef>
            </a:pPr>
            <a:r>
              <a:rPr lang="en-US" altLang="en-US" b="1" dirty="0">
                <a:solidFill>
                  <a:srgbClr val="FF9900"/>
                </a:solidFill>
              </a:rPr>
              <a:t>It is the vivid aspiration or the ultimate aim that the entire </a:t>
            </a:r>
            <a:r>
              <a:rPr lang="en-US" altLang="en-US" b="1" dirty="0" smtClean="0">
                <a:solidFill>
                  <a:srgbClr val="FF9900"/>
                </a:solidFill>
              </a:rPr>
              <a:t>organization </a:t>
            </a:r>
            <a:r>
              <a:rPr lang="en-US" altLang="en-US" b="1" dirty="0">
                <a:solidFill>
                  <a:srgbClr val="FF9900"/>
                </a:solidFill>
              </a:rPr>
              <a:t>hopes to realize in the very long future.</a:t>
            </a:r>
          </a:p>
          <a:p>
            <a:pPr>
              <a:spcBef>
                <a:spcPct val="50000"/>
              </a:spcBef>
            </a:pPr>
            <a:r>
              <a:rPr lang="en-US" altLang="en-US" b="1" dirty="0">
                <a:solidFill>
                  <a:srgbClr val="008000"/>
                </a:solidFill>
              </a:rPr>
              <a:t>Vision describe in vague terms what the type of organization it wishes to build in the very long future.  </a:t>
            </a:r>
          </a:p>
          <a:p>
            <a:endParaRPr lang="en-GB" altLang="en-US" dirty="0"/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28496" y="642931"/>
            <a:ext cx="72236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4400" dirty="0">
                <a:ea typeface="+mj-ea"/>
                <a:cs typeface="+mj-cs"/>
              </a:rPr>
              <a:t>What is a “Vision” </a:t>
            </a:r>
            <a:r>
              <a:rPr lang="en-US" altLang="en-US" sz="4400" dirty="0" smtClean="0">
                <a:ea typeface="+mj-ea"/>
                <a:cs typeface="+mj-cs"/>
              </a:rPr>
              <a:t>? </a:t>
            </a:r>
            <a:r>
              <a:rPr lang="en-US" sz="4400" dirty="0"/>
              <a:t>(Cont’d…)</a:t>
            </a:r>
            <a:endParaRPr lang="en-US" altLang="en-US" sz="4400" dirty="0">
              <a:ea typeface="+mj-ea"/>
              <a:cs typeface="+mj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40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Picture 2" descr="http://image.slidesharecdn.com/visionmission-131012190942-phpapp01/95/slide-3-638.jpg?cb=1381623057"/>
          <p:cNvPicPr>
            <a:picLocks noChangeAspect="1" noChangeArrowheads="1"/>
          </p:cNvPicPr>
          <p:nvPr/>
        </p:nvPicPr>
        <p:blipFill rotWithShape="1">
          <a:blip r:embed="rId2"/>
          <a:srcRect t="11927"/>
          <a:stretch/>
        </p:blipFill>
        <p:spPr bwMode="auto">
          <a:xfrm>
            <a:off x="1119116" y="1693463"/>
            <a:ext cx="7997588" cy="46433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964973" y="434480"/>
            <a:ext cx="585890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4400" dirty="0">
                <a:ea typeface="+mj-ea"/>
                <a:cs typeface="+mj-cs"/>
              </a:rPr>
              <a:t>What is a “Vision” </a:t>
            </a:r>
            <a:r>
              <a:rPr lang="en-US" altLang="en-US" sz="4400" dirty="0" smtClean="0">
                <a:ea typeface="+mj-ea"/>
                <a:cs typeface="+mj-cs"/>
              </a:rPr>
              <a:t>?</a:t>
            </a:r>
            <a:endParaRPr lang="en-US" altLang="en-US" sz="4400" dirty="0">
              <a:ea typeface="+mj-ea"/>
              <a:cs typeface="+mj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140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1304950" y="244475"/>
            <a:ext cx="8151813" cy="1581150"/>
            <a:chOff x="240" y="480"/>
            <a:chExt cx="5135" cy="996"/>
          </a:xfrm>
        </p:grpSpPr>
        <p:pic>
          <p:nvPicPr>
            <p:cNvPr id="7" name="Picture 8" descr="Teleco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0" y="480"/>
              <a:ext cx="754" cy="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Text Box 10"/>
            <p:cNvSpPr txBox="1">
              <a:spLocks noChangeArrowheads="1"/>
            </p:cNvSpPr>
            <p:nvPr/>
          </p:nvSpPr>
          <p:spPr bwMode="auto">
            <a:xfrm>
              <a:off x="1199" y="620"/>
              <a:ext cx="4176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en-US" sz="4000" b="1" dirty="0">
                  <a:solidFill>
                    <a:srgbClr val="006666"/>
                  </a:solidFill>
                  <a:latin typeface="Arial" panose="020B0604020202020204" pitchFamily="34" charset="0"/>
                </a:rPr>
                <a:t>Vision – Sri Lanka Telecom</a:t>
              </a:r>
            </a:p>
          </p:txBody>
        </p:sp>
      </p:grpSp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>
          <a:xfrm>
            <a:off x="1121923" y="2067636"/>
            <a:ext cx="4648200" cy="3967163"/>
          </a:xfrm>
          <a:solidFill>
            <a:srgbClr val="008080"/>
          </a:solidFill>
        </p:spPr>
        <p:txBody>
          <a:bodyPr/>
          <a:lstStyle/>
          <a:p>
            <a:pPr marL="342900" indent="-342900" fontAlgn="t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600" dirty="0" smtClean="0">
                <a:latin typeface="+mn-lt"/>
                <a:ea typeface="+mn-ea"/>
                <a:cs typeface="+mn-cs"/>
              </a:rPr>
              <a:t>"All Sri Lankans seamlessly connected with world-class information, communication and entertainment services."</a:t>
            </a:r>
            <a:endParaRPr lang="en-US" altLang="en-US" sz="3600" dirty="0" smtClean="0">
              <a:latin typeface="+mn-lt"/>
              <a:ea typeface="+mn-ea"/>
              <a:cs typeface="+mn-cs"/>
            </a:endParaRPr>
          </a:p>
        </p:txBody>
      </p:sp>
      <p:pic>
        <p:nvPicPr>
          <p:cNvPr id="13" name="Picture 4" descr="j0234672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770123" y="2067636"/>
            <a:ext cx="3962400" cy="3962400"/>
          </a:xfrm>
        </p:spPr>
      </p:pic>
    </p:spTree>
    <p:extLst>
      <p:ext uri="{BB962C8B-B14F-4D97-AF65-F5344CB8AC3E}">
        <p14:creationId xmlns:p14="http://schemas.microsoft.com/office/powerpoint/2010/main" val="325561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78924" y="2333767"/>
            <a:ext cx="7615452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dirty="0"/>
              <a:t>Definition of a business in its </a:t>
            </a:r>
            <a:r>
              <a:rPr lang="en-US" altLang="en-US" sz="3200" dirty="0">
                <a:solidFill>
                  <a:srgbClr val="FF0000"/>
                </a:solidFill>
              </a:rPr>
              <a:t>scope</a:t>
            </a:r>
            <a:r>
              <a:rPr lang="en-US" altLang="en-US" sz="3200" dirty="0"/>
              <a:t> and </a:t>
            </a:r>
            <a:r>
              <a:rPr lang="en-US" altLang="en-US" sz="3200" dirty="0" smtClean="0">
                <a:solidFill>
                  <a:srgbClr val="FF0000"/>
                </a:solidFill>
              </a:rPr>
              <a:t>philosophy</a:t>
            </a:r>
          </a:p>
          <a:p>
            <a:endParaRPr lang="en-US" altLang="en-US" sz="3200" dirty="0">
              <a:solidFill>
                <a:srgbClr val="FF0000"/>
              </a:solidFill>
            </a:endParaRPr>
          </a:p>
          <a:p>
            <a:r>
              <a:rPr lang="en-US" altLang="en-US" sz="3200" dirty="0"/>
              <a:t>The fundamental, unique </a:t>
            </a:r>
            <a:r>
              <a:rPr lang="en-US" altLang="en-US" sz="3200" dirty="0">
                <a:solidFill>
                  <a:srgbClr val="FF0000"/>
                </a:solidFill>
              </a:rPr>
              <a:t>purpose</a:t>
            </a:r>
            <a:r>
              <a:rPr lang="en-US" altLang="en-US" sz="3200" dirty="0"/>
              <a:t> that sets a business apart from other firms of its types and identifies the </a:t>
            </a:r>
            <a:r>
              <a:rPr lang="en-US" altLang="en-US" sz="3200" dirty="0">
                <a:solidFill>
                  <a:srgbClr val="FF0000"/>
                </a:solidFill>
              </a:rPr>
              <a:t>scope</a:t>
            </a:r>
            <a:r>
              <a:rPr lang="en-US" altLang="en-US" sz="3200" dirty="0"/>
              <a:t> of its operations in product and market terms.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4552" y="963720"/>
            <a:ext cx="6599830" cy="1032131"/>
          </a:xfrm>
        </p:spPr>
        <p:txBody>
          <a:bodyPr>
            <a:normAutofit/>
          </a:bodyPr>
          <a:lstStyle/>
          <a:p>
            <a:r>
              <a:rPr lang="en-US" altLang="en-US" dirty="0"/>
              <a:t>What</a:t>
            </a:r>
            <a:r>
              <a:rPr lang="en-US" altLang="en-US" sz="4900" dirty="0"/>
              <a:t> is a “Mission” </a:t>
            </a:r>
            <a:r>
              <a:rPr lang="en-US" altLang="en-US" sz="4900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240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96741" y="2456597"/>
            <a:ext cx="874826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t"/>
            <a:r>
              <a:rPr lang="en-US" altLang="en-US" sz="3600" dirty="0"/>
              <a:t>"Your trusted and proven partner for innovative and exciting communication experiences delivered with passion, quality and commitment"</a:t>
            </a:r>
          </a:p>
          <a:p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335579" y="548734"/>
            <a:ext cx="8685213" cy="1581150"/>
            <a:chOff x="128" y="458"/>
            <a:chExt cx="5471" cy="996"/>
          </a:xfrm>
        </p:grpSpPr>
        <p:pic>
          <p:nvPicPr>
            <p:cNvPr id="8" name="Picture 8" descr="Teleco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8" y="458"/>
              <a:ext cx="754" cy="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 Box 10"/>
            <p:cNvSpPr txBox="1">
              <a:spLocks noChangeArrowheads="1"/>
            </p:cNvSpPr>
            <p:nvPr/>
          </p:nvSpPr>
          <p:spPr bwMode="auto">
            <a:xfrm>
              <a:off x="1043" y="672"/>
              <a:ext cx="4556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en-US" sz="4000" b="1" dirty="0" smtClean="0">
                  <a:solidFill>
                    <a:srgbClr val="006666"/>
                  </a:solidFill>
                  <a:latin typeface="Arial" panose="020B0604020202020204" pitchFamily="34" charset="0"/>
                </a:rPr>
                <a:t>Mission </a:t>
              </a:r>
              <a:r>
                <a:rPr lang="en-US" altLang="en-US" sz="4000" b="1" dirty="0">
                  <a:solidFill>
                    <a:srgbClr val="006666"/>
                  </a:solidFill>
                  <a:latin typeface="Arial" panose="020B0604020202020204" pitchFamily="34" charset="0"/>
                </a:rPr>
                <a:t>– Sri Lanka Telecom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2244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131626" y="2254025"/>
            <a:ext cx="9022307" cy="3873820"/>
          </a:xfrm>
        </p:spPr>
        <p:txBody>
          <a:bodyPr/>
          <a:lstStyle/>
          <a:p>
            <a:r>
              <a:rPr lang="en-US" altLang="en-US" b="1" dirty="0" smtClean="0">
                <a:solidFill>
                  <a:schemeClr val="tx2"/>
                </a:solidFill>
              </a:rPr>
              <a:t>General statements of future aims which represent the main core areas of the mission of an organization.</a:t>
            </a:r>
            <a:endParaRPr lang="en-US" altLang="en-US" dirty="0" smtClean="0"/>
          </a:p>
          <a:p>
            <a:endParaRPr lang="en-US" altLang="en-US" dirty="0" smtClean="0"/>
          </a:p>
        </p:txBody>
      </p:sp>
      <p:pic>
        <p:nvPicPr>
          <p:cNvPr id="9" name="Picture 2" descr="http://www.bridebusinessbuilders.com/wp-content/uploads/2011/12/Goa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806" y="3466930"/>
            <a:ext cx="3547887" cy="2660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1957317" y="853163"/>
            <a:ext cx="6204045" cy="1289535"/>
          </a:xfrm>
        </p:spPr>
        <p:txBody>
          <a:bodyPr>
            <a:normAutofit fontScale="90000"/>
          </a:bodyPr>
          <a:lstStyle/>
          <a:p>
            <a:r>
              <a:rPr lang="en-US" altLang="en-US" sz="5300" dirty="0" smtClean="0"/>
              <a:t>Goal</a:t>
            </a:r>
            <a:r>
              <a:rPr lang="en-US" altLang="en-US" b="1" dirty="0">
                <a:solidFill>
                  <a:schemeClr val="bg1"/>
                </a:solidFill>
              </a:rPr>
              <a:t/>
            </a:r>
            <a:br>
              <a:rPr lang="en-US" altLang="en-US" b="1" dirty="0">
                <a:solidFill>
                  <a:schemeClr val="bg1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735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418230" y="2451915"/>
            <a:ext cx="8858534" cy="3225553"/>
          </a:xfrm>
        </p:spPr>
        <p:txBody>
          <a:bodyPr/>
          <a:lstStyle/>
          <a:p>
            <a:r>
              <a:rPr lang="en-US" altLang="en-US" sz="3600" dirty="0" smtClean="0"/>
              <a:t>What is intended to achieve within a defined medium to short period of time</a:t>
            </a:r>
          </a:p>
          <a:p>
            <a:r>
              <a:rPr lang="en-US" altLang="en-US" sz="3600" dirty="0" smtClean="0"/>
              <a:t>Expected measurable end results or aims of action</a:t>
            </a:r>
          </a:p>
          <a:p>
            <a:endParaRPr lang="en-US" alt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701953" y="941696"/>
            <a:ext cx="34119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ea typeface="+mj-ea"/>
                <a:cs typeface="+mj-cs"/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2539710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9558" y="777923"/>
            <a:ext cx="83387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ea typeface="+mj-ea"/>
                <a:cs typeface="+mj-cs"/>
              </a:rPr>
              <a:t>Characteristics of Objectives</a:t>
            </a:r>
            <a:endParaRPr lang="en-US" sz="4400" dirty="0">
              <a:ea typeface="+mj-ea"/>
              <a:cs typeface="+mj-cs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349990" y="1964140"/>
            <a:ext cx="8476397" cy="3999932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Specific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Measurable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Achievable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Rational/Related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Time Bound</a:t>
            </a:r>
          </a:p>
          <a:p>
            <a:endParaRPr lang="en-US" altLang="en-US" sz="4000" dirty="0" smtClean="0"/>
          </a:p>
        </p:txBody>
      </p:sp>
      <p:sp>
        <p:nvSpPr>
          <p:cNvPr id="8" name="Text Box 88"/>
          <p:cNvSpPr txBox="1">
            <a:spLocks noChangeArrowheads="1"/>
          </p:cNvSpPr>
          <p:nvPr/>
        </p:nvSpPr>
        <p:spPr bwMode="auto">
          <a:xfrm>
            <a:off x="1596787" y="5262397"/>
            <a:ext cx="8229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 dirty="0">
                <a:solidFill>
                  <a:srgbClr val="A50021"/>
                </a:solidFill>
                <a:latin typeface="Arial" panose="020B0604020202020204" pitchFamily="34" charset="0"/>
              </a:rPr>
              <a:t>Objectives should be SMART</a:t>
            </a:r>
            <a:endParaRPr lang="en-US" alt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061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1" r="11265" b="72324"/>
          <a:stretch/>
        </p:blipFill>
        <p:spPr>
          <a:xfrm>
            <a:off x="504967" y="215664"/>
            <a:ext cx="7615452" cy="1735966"/>
          </a:xfrm>
        </p:spPr>
      </p:pic>
      <p:pic>
        <p:nvPicPr>
          <p:cNvPr id="4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78" b="19531"/>
          <a:stretch/>
        </p:blipFill>
        <p:spPr>
          <a:xfrm>
            <a:off x="1008796" y="2402005"/>
            <a:ext cx="9856627" cy="335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161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>
            <a:extLst>
              <a:ext uri="{FF2B5EF4-FFF2-40B4-BE49-F238E27FC236}">
                <a16:creationId xmlns:a16="http://schemas.microsoft.com/office/drawing/2014/main" xmlns="" id="{6CD5E024-0AE6-4FCE-B506-9AB173EB39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8760705-2678-4672-BC99-F6C0DD2AD4D0}"/>
              </a:ext>
            </a:extLst>
          </p:cNvPr>
          <p:cNvSpPr/>
          <p:nvPr/>
        </p:nvSpPr>
        <p:spPr>
          <a:xfrm>
            <a:off x="4190510" y="3244334"/>
            <a:ext cx="38109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b="1" dirty="0">
                <a:solidFill>
                  <a:schemeClr val="bg1"/>
                </a:solidFill>
              </a:rPr>
              <a:t>What is the basic economic problem ?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 bwMode="auto">
          <a:xfrm>
            <a:off x="477671" y="368301"/>
            <a:ext cx="8502556" cy="1220790"/>
          </a:xfrm>
          <a:prstGeom prst="rect">
            <a:avLst/>
          </a:prstGeom>
          <a:solidFill>
            <a:srgbClr val="E010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b="1" dirty="0">
                <a:solidFill>
                  <a:schemeClr val="bg1"/>
                </a:solidFill>
              </a:rPr>
              <a:t>Management  Functions</a:t>
            </a:r>
            <a:endParaRPr lang="en-GB" altLang="en-US" sz="4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981200" y="2398604"/>
            <a:ext cx="8229600" cy="1143000"/>
          </a:xfrm>
          <a:solidFill>
            <a:schemeClr val="accent2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sz="5300" dirty="0" smtClean="0"/>
              <a:t>Organizing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endParaRPr lang="en-US" altLang="en-US" dirty="0" smtClean="0"/>
          </a:p>
        </p:txBody>
      </p:sp>
      <p:pic>
        <p:nvPicPr>
          <p:cNvPr id="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7182" y="3704577"/>
            <a:ext cx="2917635" cy="2711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9494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xmlns="" id="{84059B57-AD0E-41BD-B2A9-1727AB7CC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524" y="1405719"/>
            <a:ext cx="9403309" cy="4858603"/>
          </a:xfrm>
        </p:spPr>
        <p:txBody>
          <a:bodyPr>
            <a:normAutofit fontScale="70000" lnSpcReduction="20000"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en-US" sz="4100" dirty="0"/>
              <a:t>At the end of the session students will be able to; 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Definitions </a:t>
            </a:r>
            <a:r>
              <a:rPr lang="en-US" altLang="en-US" dirty="0"/>
              <a:t>of management</a:t>
            </a:r>
          </a:p>
          <a:p>
            <a:pPr>
              <a:lnSpc>
                <a:spcPct val="120000"/>
              </a:lnSpc>
            </a:pPr>
            <a:r>
              <a:rPr lang="en-US" altLang="en-US" dirty="0"/>
              <a:t>Management Functions 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Planning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Vision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Mission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Goals 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Objectives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Organizing</a:t>
            </a:r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  <a:p>
            <a:endParaRPr lang="en-GB" altLang="en-US" dirty="0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xmlns="" id="{23F4A54D-1596-4F21-A112-DFC49F61AA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D9FC0458-E614-4C50-919B-D885CE19D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447" y="80156"/>
            <a:ext cx="7790028" cy="1325563"/>
          </a:xfrm>
        </p:spPr>
        <p:txBody>
          <a:bodyPr/>
          <a:lstStyle/>
          <a:p>
            <a:r>
              <a:rPr lang="en-US" dirty="0"/>
              <a:t>Learning Outcomes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Content Placeholder 5"/>
          <p:cNvSpPr txBox="1">
            <a:spLocks/>
          </p:cNvSpPr>
          <p:nvPr/>
        </p:nvSpPr>
        <p:spPr>
          <a:xfrm>
            <a:off x="4867702" y="1432315"/>
            <a:ext cx="4267200" cy="482308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lvl="1">
              <a:spcBef>
                <a:spcPct val="20000"/>
              </a:spcBef>
              <a:defRPr/>
            </a:pPr>
            <a:r>
              <a:rPr lang="en-US" sz="3200" dirty="0"/>
              <a:t>e.g. 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800" b="1" dirty="0"/>
              <a:t>How many employees </a:t>
            </a:r>
            <a:r>
              <a:rPr lang="en-US" sz="2800" dirty="0"/>
              <a:t>needed to achieve the expected sales target?</a:t>
            </a:r>
          </a:p>
          <a:p>
            <a:pPr>
              <a:defRPr/>
            </a:pP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800" b="1" dirty="0"/>
              <a:t>Who will be responsible </a:t>
            </a:r>
            <a:r>
              <a:rPr lang="en-US" sz="2800" dirty="0"/>
              <a:t>to carry out promotions?</a:t>
            </a:r>
          </a:p>
          <a:p>
            <a:pPr>
              <a:defRPr/>
            </a:pP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800" b="1" dirty="0"/>
              <a:t>How much funds </a:t>
            </a:r>
            <a:r>
              <a:rPr lang="en-US" sz="2800" dirty="0"/>
              <a:t>required for advertising campaign?</a:t>
            </a:r>
          </a:p>
          <a:p>
            <a:pPr>
              <a:spcBef>
                <a:spcPct val="20000"/>
              </a:spcBef>
              <a:defRPr/>
            </a:pP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534538" y="1409745"/>
            <a:ext cx="4333164" cy="482308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800" dirty="0"/>
              <a:t>Organizing is </a:t>
            </a:r>
            <a:r>
              <a:rPr lang="en-US" sz="2800" b="1" dirty="0">
                <a:solidFill>
                  <a:srgbClr val="FF0000"/>
                </a:solidFill>
              </a:rPr>
              <a:t>coordinating </a:t>
            </a:r>
            <a:r>
              <a:rPr lang="en-US" sz="2800" b="1" u="sng" dirty="0">
                <a:solidFill>
                  <a:srgbClr val="FF0000"/>
                </a:solidFill>
              </a:rPr>
              <a:t>activities </a:t>
            </a:r>
            <a:r>
              <a:rPr lang="en-US" sz="2800" b="1" dirty="0">
                <a:solidFill>
                  <a:srgbClr val="FF0000"/>
                </a:solidFill>
              </a:rPr>
              <a:t>and </a:t>
            </a:r>
            <a:r>
              <a:rPr lang="en-US" sz="2800" b="1" u="sng" dirty="0">
                <a:solidFill>
                  <a:srgbClr val="FF0000"/>
                </a:solidFill>
              </a:rPr>
              <a:t>resources </a:t>
            </a: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800" dirty="0"/>
              <a:t>Organize people and other resources necessary to carry out the set goals  </a:t>
            </a: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800" dirty="0">
                <a:solidFill>
                  <a:srgbClr val="FF0000"/>
                </a:solidFill>
              </a:rPr>
              <a:t>Tasks, jobs, positions, duties and responsibilities </a:t>
            </a:r>
            <a:r>
              <a:rPr lang="en-US" sz="2800" dirty="0"/>
              <a:t>can be summarized in to the organizational structure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972033" cy="834480"/>
          </a:xfrm>
        </p:spPr>
        <p:txBody>
          <a:bodyPr/>
          <a:lstStyle/>
          <a:p>
            <a:r>
              <a:rPr lang="en-US" dirty="0" smtClean="0"/>
              <a:t>Organizing</a:t>
            </a:r>
            <a:r>
              <a:rPr lang="en-US" b="1" dirty="0" smtClean="0"/>
              <a:t> (</a:t>
            </a:r>
            <a:r>
              <a:rPr lang="en-US" dirty="0" smtClean="0"/>
              <a:t>Cont’d</a:t>
            </a:r>
            <a:r>
              <a:rPr lang="en-US" b="1" dirty="0"/>
              <a:t>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842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253" y="1107695"/>
            <a:ext cx="8107999" cy="4692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3036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xmlns="" id="{479A4D99-075B-46C2-A361-1B295BECF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563" y="2053987"/>
            <a:ext cx="9397622" cy="388278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GB" altLang="en-US" sz="3200" dirty="0"/>
              <a:t>The attainment of organisational goals in an </a:t>
            </a:r>
            <a:r>
              <a:rPr lang="en-GB" altLang="en-US" sz="3200" dirty="0">
                <a:solidFill>
                  <a:srgbClr val="FF0000"/>
                </a:solidFill>
              </a:rPr>
              <a:t>effective</a:t>
            </a:r>
            <a:r>
              <a:rPr lang="en-GB" altLang="en-US" sz="3200" dirty="0"/>
              <a:t> and </a:t>
            </a:r>
            <a:r>
              <a:rPr lang="en-GB" altLang="en-US" sz="3200" dirty="0">
                <a:solidFill>
                  <a:srgbClr val="FF0000"/>
                </a:solidFill>
              </a:rPr>
              <a:t>efficient</a:t>
            </a:r>
            <a:r>
              <a:rPr lang="en-GB" altLang="en-US" sz="3200" dirty="0"/>
              <a:t> manner through </a:t>
            </a:r>
            <a:r>
              <a:rPr lang="en-GB" altLang="en-US" sz="3200" dirty="0">
                <a:solidFill>
                  <a:srgbClr val="FF0000"/>
                </a:solidFill>
              </a:rPr>
              <a:t>planning, organizing, leading</a:t>
            </a:r>
            <a:r>
              <a:rPr lang="en-GB" altLang="en-US" sz="3200" dirty="0"/>
              <a:t> and </a:t>
            </a:r>
            <a:r>
              <a:rPr lang="en-GB" altLang="en-US" sz="3200" dirty="0">
                <a:solidFill>
                  <a:srgbClr val="FF0000"/>
                </a:solidFill>
              </a:rPr>
              <a:t>controlling</a:t>
            </a:r>
            <a:r>
              <a:rPr lang="en-GB" altLang="en-US" sz="3200" dirty="0"/>
              <a:t> organizational resources (Daft, 2012).    </a:t>
            </a:r>
          </a:p>
          <a:p>
            <a:pPr>
              <a:lnSpc>
                <a:spcPct val="120000"/>
              </a:lnSpc>
            </a:pPr>
            <a:r>
              <a:rPr lang="en-US" altLang="en-US" sz="3200" dirty="0"/>
              <a:t>Management is the process of </a:t>
            </a:r>
            <a:r>
              <a:rPr lang="en-US" altLang="en-US" sz="3200" dirty="0">
                <a:solidFill>
                  <a:srgbClr val="FF0000"/>
                </a:solidFill>
              </a:rPr>
              <a:t>planning, organizing, leading </a:t>
            </a:r>
            <a:r>
              <a:rPr lang="en-US" altLang="en-US" sz="3200" dirty="0"/>
              <a:t>and</a:t>
            </a:r>
            <a:r>
              <a:rPr lang="en-US" altLang="en-US" sz="3200" dirty="0">
                <a:solidFill>
                  <a:srgbClr val="FF0000"/>
                </a:solidFill>
              </a:rPr>
              <a:t> controlling </a:t>
            </a:r>
            <a:r>
              <a:rPr lang="en-US" altLang="en-US" sz="3200" dirty="0"/>
              <a:t>the efforts of organization members and of using all other organizational resources to achieve organizational goals (Stoner and Freeman,2009).</a:t>
            </a:r>
            <a:r>
              <a:rPr lang="en-GB" altLang="en-US" sz="3200" dirty="0"/>
              <a:t>  </a:t>
            </a:r>
          </a:p>
          <a:p>
            <a:pPr marL="0" indent="0">
              <a:buNone/>
            </a:pPr>
            <a:endParaRPr lang="en-US" altLang="en-US" sz="2800" dirty="0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xmlns="" id="{E01EAA92-6960-4ED8-B21C-6FF160FE6E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848" y="774559"/>
            <a:ext cx="6204045" cy="1137526"/>
          </a:xfrm>
        </p:spPr>
        <p:txBody>
          <a:bodyPr/>
          <a:lstStyle/>
          <a:p>
            <a:r>
              <a:rPr lang="en-US" dirty="0"/>
              <a:t>What Is Management</a:t>
            </a:r>
            <a:r>
              <a:rPr lang="en-US" b="1" dirty="0"/>
              <a:t>?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xmlns="" id="{479A4D99-075B-46C2-A361-1B295BECF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562" y="2053987"/>
            <a:ext cx="11038161" cy="388278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  <a:buClr>
                <a:schemeClr val="tx2"/>
              </a:buClr>
              <a:buSzPct val="90000"/>
            </a:pPr>
            <a:r>
              <a:rPr lang="en-US" altLang="en-US" dirty="0"/>
              <a:t>Applies to</a:t>
            </a:r>
            <a:r>
              <a:rPr lang="en-GB" altLang="en-US" dirty="0"/>
              <a:t> and through</a:t>
            </a:r>
            <a:r>
              <a:rPr lang="en-US" altLang="en-US" dirty="0"/>
              <a:t> any kind of organization</a:t>
            </a:r>
          </a:p>
          <a:p>
            <a:pPr>
              <a:lnSpc>
                <a:spcPct val="110000"/>
              </a:lnSpc>
              <a:buClr>
                <a:schemeClr val="tx2"/>
              </a:buClr>
              <a:buSzPct val="90000"/>
            </a:pPr>
            <a:r>
              <a:rPr lang="en-US" altLang="en-US" dirty="0"/>
              <a:t>Applies to Managers at all levels</a:t>
            </a:r>
          </a:p>
          <a:p>
            <a:pPr>
              <a:lnSpc>
                <a:spcPct val="110000"/>
              </a:lnSpc>
              <a:buClr>
                <a:schemeClr val="tx2"/>
              </a:buClr>
              <a:buSzPct val="90000"/>
            </a:pPr>
            <a:r>
              <a:rPr lang="en-US" altLang="en-US" dirty="0"/>
              <a:t>Concerned with </a:t>
            </a:r>
            <a:r>
              <a:rPr lang="en-GB" altLang="en-US" dirty="0">
                <a:solidFill>
                  <a:srgbClr val="FF0000"/>
                </a:solidFill>
              </a:rPr>
              <a:t>“Doing the right things right </a:t>
            </a:r>
            <a:r>
              <a:rPr lang="en-US" altLang="en-US" dirty="0">
                <a:solidFill>
                  <a:srgbClr val="FF0000"/>
                </a:solidFill>
              </a:rPr>
              <a:t>at all times”</a:t>
            </a:r>
            <a:r>
              <a:rPr lang="en-GB" altLang="en-US" dirty="0">
                <a:solidFill>
                  <a:srgbClr val="FF0000"/>
                </a:solidFill>
              </a:rPr>
              <a:t>: </a:t>
            </a:r>
          </a:p>
          <a:p>
            <a:pPr>
              <a:lnSpc>
                <a:spcPct val="110000"/>
              </a:lnSpc>
              <a:buClr>
                <a:schemeClr val="tx2"/>
              </a:buClr>
              <a:buSzPct val="90000"/>
            </a:pPr>
            <a:r>
              <a:rPr lang="en-US" altLang="en-US" dirty="0">
                <a:solidFill>
                  <a:srgbClr val="FF0000"/>
                </a:solidFill>
              </a:rPr>
              <a:t>Effectiveness:</a:t>
            </a:r>
            <a:r>
              <a:rPr lang="en-US" altLang="en-US" dirty="0"/>
              <a:t> Achievement of objectives.    (Right Things); Attaining organizational </a:t>
            </a:r>
            <a:r>
              <a:rPr lang="en-US" altLang="en-US" dirty="0" smtClean="0"/>
              <a:t>goals</a:t>
            </a:r>
            <a:endParaRPr lang="en-US" altLang="en-US" dirty="0"/>
          </a:p>
          <a:p>
            <a:pPr marL="342900" lvl="1" indent="-342900">
              <a:lnSpc>
                <a:spcPct val="110000"/>
              </a:lnSpc>
              <a:buClr>
                <a:schemeClr val="tx2"/>
              </a:buClr>
              <a:buSzPct val="90000"/>
            </a:pPr>
            <a:r>
              <a:rPr lang="en-US" altLang="en-US" dirty="0">
                <a:solidFill>
                  <a:srgbClr val="FF0000"/>
                </a:solidFill>
              </a:rPr>
              <a:t>Efficiency: </a:t>
            </a:r>
            <a:r>
              <a:rPr lang="en-US" altLang="en-US" dirty="0"/>
              <a:t>Achieving </a:t>
            </a:r>
            <a:r>
              <a:rPr lang="en-GB" altLang="en-US" dirty="0"/>
              <a:t>those </a:t>
            </a:r>
            <a:r>
              <a:rPr lang="en-US" altLang="en-US" dirty="0"/>
              <a:t>objectives with least amount/ sacrifice of resources.(Things Right); Getting the most output for the least inputs </a:t>
            </a:r>
          </a:p>
          <a:p>
            <a:pPr marL="0" indent="0">
              <a:buNone/>
            </a:pPr>
            <a:endParaRPr lang="en-US" altLang="en-US" sz="2800" dirty="0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xmlns="" id="{E01EAA92-6960-4ED8-B21C-6FF160FE6E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968" y="728424"/>
            <a:ext cx="8447963" cy="1325563"/>
          </a:xfrm>
        </p:spPr>
        <p:txBody>
          <a:bodyPr/>
          <a:lstStyle/>
          <a:p>
            <a:r>
              <a:rPr lang="en-US" dirty="0"/>
              <a:t>What Is Management</a:t>
            </a:r>
            <a:r>
              <a:rPr lang="en-US" dirty="0" smtClean="0"/>
              <a:t>? </a:t>
            </a:r>
            <a:r>
              <a:rPr lang="en-US" dirty="0"/>
              <a:t>(Cont’d…)</a:t>
            </a:r>
          </a:p>
        </p:txBody>
      </p:sp>
    </p:spTree>
    <p:extLst>
      <p:ext uri="{BB962C8B-B14F-4D97-AF65-F5344CB8AC3E}">
        <p14:creationId xmlns:p14="http://schemas.microsoft.com/office/powerpoint/2010/main" val="2391490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xmlns="" id="{E01EAA92-6960-4ED8-B21C-6FF160FE6E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320" y="345151"/>
            <a:ext cx="8447963" cy="950249"/>
          </a:xfrm>
        </p:spPr>
        <p:txBody>
          <a:bodyPr/>
          <a:lstStyle/>
          <a:p>
            <a:r>
              <a:rPr lang="en-US" dirty="0"/>
              <a:t>Effectiveness and Efficiency </a:t>
            </a:r>
          </a:p>
        </p:txBody>
      </p:sp>
      <p:pic>
        <p:nvPicPr>
          <p:cNvPr id="6" name="Picture 2" descr="F:\mgmt\fwk-collins-fig06_0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74" b="1787"/>
          <a:stretch>
            <a:fillRect/>
          </a:stretch>
        </p:blipFill>
        <p:spPr bwMode="auto">
          <a:xfrm>
            <a:off x="1332930" y="1049740"/>
            <a:ext cx="7606353" cy="523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4666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xmlns="" id="{E01EAA92-6960-4ED8-B21C-6FF160FE6E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1657" y="149476"/>
            <a:ext cx="6204045" cy="1137526"/>
          </a:xfrm>
        </p:spPr>
        <p:txBody>
          <a:bodyPr/>
          <a:lstStyle/>
          <a:p>
            <a:r>
              <a:rPr lang="en-US" dirty="0"/>
              <a:t>Management  Functions</a:t>
            </a:r>
          </a:p>
        </p:txBody>
      </p:sp>
      <p:pic>
        <p:nvPicPr>
          <p:cNvPr id="6" name="Picture 4" descr="img008.g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2" t="7268" r="3286" b="5540"/>
          <a:stretch/>
        </p:blipFill>
        <p:spPr bwMode="auto">
          <a:xfrm>
            <a:off x="1265260" y="1528550"/>
            <a:ext cx="7560861" cy="4476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4885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>
            <a:extLst>
              <a:ext uri="{FF2B5EF4-FFF2-40B4-BE49-F238E27FC236}">
                <a16:creationId xmlns:a16="http://schemas.microsoft.com/office/drawing/2014/main" xmlns="" id="{6CD5E024-0AE6-4FCE-B506-9AB173EB39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8760705-2678-4672-BC99-F6C0DD2AD4D0}"/>
              </a:ext>
            </a:extLst>
          </p:cNvPr>
          <p:cNvSpPr/>
          <p:nvPr/>
        </p:nvSpPr>
        <p:spPr>
          <a:xfrm>
            <a:off x="4190510" y="3244334"/>
            <a:ext cx="38109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b="1" dirty="0">
                <a:solidFill>
                  <a:schemeClr val="bg1"/>
                </a:solidFill>
              </a:rPr>
              <a:t>What is the basic economic problem ?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 bwMode="auto">
          <a:xfrm>
            <a:off x="477671" y="368301"/>
            <a:ext cx="8502556" cy="1220790"/>
          </a:xfrm>
          <a:prstGeom prst="rect">
            <a:avLst/>
          </a:prstGeom>
          <a:solidFill>
            <a:srgbClr val="E010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b="1" dirty="0">
                <a:solidFill>
                  <a:schemeClr val="bg1"/>
                </a:solidFill>
              </a:rPr>
              <a:t>Management  Functions</a:t>
            </a:r>
            <a:endParaRPr lang="en-GB" altLang="en-US" sz="4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981200" y="2398604"/>
            <a:ext cx="8229600" cy="1143000"/>
          </a:xfrm>
          <a:solidFill>
            <a:schemeClr val="accent2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sz="5300" dirty="0" smtClean="0"/>
              <a:t>Planning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endParaRPr lang="en-US" altLang="en-US" dirty="0" smtClean="0"/>
          </a:p>
        </p:txBody>
      </p:sp>
      <p:pic>
        <p:nvPicPr>
          <p:cNvPr id="10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0510" y="4006945"/>
            <a:ext cx="3820236" cy="1816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5760" y="323056"/>
            <a:ext cx="7880443" cy="1325563"/>
          </a:xfrm>
          <a:solidFill>
            <a:schemeClr val="accent2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sz="5300" dirty="0" smtClean="0"/>
              <a:t>Planning </a:t>
            </a:r>
            <a:r>
              <a:rPr lang="en-US" b="1" dirty="0"/>
              <a:t>(Cont’d…)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endParaRPr lang="en-US" altLang="en-US" dirty="0" smtClean="0"/>
          </a:p>
        </p:txBody>
      </p:sp>
      <p:sp>
        <p:nvSpPr>
          <p:cNvPr id="9" name="Content Placeholder 7"/>
          <p:cNvSpPr>
            <a:spLocks noGrp="1"/>
          </p:cNvSpPr>
          <p:nvPr>
            <p:ph sz="half" idx="4294967295"/>
          </p:nvPr>
        </p:nvSpPr>
        <p:spPr>
          <a:xfrm>
            <a:off x="1139588" y="2342867"/>
            <a:ext cx="4040188" cy="3184478"/>
          </a:xfrm>
          <a:prstGeom prst="rect">
            <a:avLst/>
          </a:prstGeom>
        </p:spPr>
        <p:txBody>
          <a:bodyPr/>
          <a:lstStyle/>
          <a:p>
            <a:r>
              <a:rPr lang="en-US" altLang="en-US" sz="3200" dirty="0" smtClean="0"/>
              <a:t>Planning :Setting  organizational goals and how best to achieve it  </a:t>
            </a:r>
          </a:p>
          <a:p>
            <a:r>
              <a:rPr lang="en-US" altLang="en-US" sz="3200" dirty="0" smtClean="0"/>
              <a:t>Planning act as a guidance for future </a:t>
            </a:r>
          </a:p>
          <a:p>
            <a:endParaRPr lang="en-US" altLang="en-US" sz="3200" dirty="0" smtClean="0"/>
          </a:p>
        </p:txBody>
      </p:sp>
      <p:sp>
        <p:nvSpPr>
          <p:cNvPr id="10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5573072" y="1898809"/>
            <a:ext cx="4239668" cy="42290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r>
              <a:rPr lang="en-US" sz="3200" dirty="0"/>
              <a:t>e.g </a:t>
            </a:r>
          </a:p>
          <a:p>
            <a:pPr algn="just">
              <a:defRPr/>
            </a:pPr>
            <a:r>
              <a:rPr lang="en-US" sz="3200" dirty="0"/>
              <a:t> </a:t>
            </a:r>
            <a:r>
              <a:rPr lang="en-US" sz="2800" dirty="0" smtClean="0"/>
              <a:t>What </a:t>
            </a:r>
            <a:r>
              <a:rPr lang="en-US" sz="2800" dirty="0"/>
              <a:t>is the </a:t>
            </a:r>
            <a:r>
              <a:rPr lang="en-US" sz="2800" b="1" dirty="0"/>
              <a:t>sales target for next year ?</a:t>
            </a:r>
            <a:r>
              <a:rPr lang="en-US" sz="2800" dirty="0"/>
              <a:t> </a:t>
            </a:r>
            <a:endParaRPr lang="en-US" sz="2800" dirty="0" smtClean="0"/>
          </a:p>
          <a:p>
            <a:pPr marL="0" indent="0" algn="just">
              <a:buFont typeface="Arial" panose="020B0604020202020204" pitchFamily="34" charset="0"/>
              <a:buNone/>
              <a:defRPr/>
            </a:pPr>
            <a:endParaRPr lang="en-US" sz="2800" dirty="0"/>
          </a:p>
          <a:p>
            <a:pPr algn="just">
              <a:defRPr/>
            </a:pPr>
            <a:r>
              <a:rPr lang="en-US" sz="2800" dirty="0" smtClean="0"/>
              <a:t> When will be the </a:t>
            </a:r>
            <a:r>
              <a:rPr lang="en-US" sz="2800" b="1" dirty="0" smtClean="0"/>
              <a:t>next product launch</a:t>
            </a:r>
            <a:r>
              <a:rPr lang="en-US" sz="2800" dirty="0" smtClean="0"/>
              <a:t>? </a:t>
            </a:r>
          </a:p>
          <a:p>
            <a:pPr marL="0" indent="0" algn="just">
              <a:buFont typeface="Arial" panose="020B0604020202020204" pitchFamily="34" charset="0"/>
              <a:buNone/>
              <a:defRPr/>
            </a:pPr>
            <a:endParaRPr lang="en-US" sz="2800" dirty="0"/>
          </a:p>
          <a:p>
            <a:pPr algn="just">
              <a:defRPr/>
            </a:pPr>
            <a:r>
              <a:rPr lang="en-US" sz="2800" dirty="0" smtClean="0"/>
              <a:t>Should </a:t>
            </a:r>
            <a:r>
              <a:rPr lang="en-US" sz="2800" dirty="0"/>
              <a:t>we </a:t>
            </a:r>
            <a:r>
              <a:rPr lang="en-US" sz="2800" b="1" dirty="0"/>
              <a:t>open a new branch? When? How? 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01605A-F29F-4F3D-83E7-B7F2214E8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7568821" cy="1325563"/>
          </a:xfrm>
        </p:spPr>
        <p:txBody>
          <a:bodyPr/>
          <a:lstStyle/>
          <a:p>
            <a:pPr algn="ctr"/>
            <a:r>
              <a:rPr lang="en-US" altLang="en-US" b="1" dirty="0">
                <a:latin typeface="CG Omega"/>
                <a:cs typeface="Times New Roman" panose="02020603050405020304" pitchFamily="18" charset="0"/>
              </a:rPr>
              <a:t>Hierarchy of Aims </a:t>
            </a:r>
            <a:endParaRPr lang="en-US" dirty="0"/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A9B832D3-1C1F-44C1-9E23-546F6B6F4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923" y="6488112"/>
            <a:ext cx="8686800" cy="369888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IT3090 - Business Management for IT- Lecture 02 - Ms. Nilmini </a:t>
            </a:r>
            <a:r>
              <a:rPr lang="en-GB" altLang="en-US" sz="1800" dirty="0" err="1">
                <a:solidFill>
                  <a:schemeClr val="bg1"/>
                </a:solidFill>
                <a:latin typeface="Arial" panose="020B0604020202020204" pitchFamily="34" charset="0"/>
              </a:rPr>
              <a:t>Rathnayake</a:t>
            </a:r>
            <a:endParaRPr lang="en-GB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941696" y="1444625"/>
            <a:ext cx="8407400" cy="762000"/>
          </a:xfrm>
          <a:custGeom>
            <a:avLst/>
            <a:gdLst>
              <a:gd name="T0" fmla="*/ 2147483646 w 5296"/>
              <a:gd name="T1" fmla="*/ 0 h 480"/>
              <a:gd name="T2" fmla="*/ 2147483646 w 5296"/>
              <a:gd name="T3" fmla="*/ 2147483646 h 480"/>
              <a:gd name="T4" fmla="*/ 2147483646 w 5296"/>
              <a:gd name="T5" fmla="*/ 2147483646 h 480"/>
              <a:gd name="T6" fmla="*/ 2147483646 w 5296"/>
              <a:gd name="T7" fmla="*/ 2147483646 h 480"/>
              <a:gd name="T8" fmla="*/ 0 60000 65536"/>
              <a:gd name="T9" fmla="*/ 0 60000 65536"/>
              <a:gd name="T10" fmla="*/ 0 60000 65536"/>
              <a:gd name="T11" fmla="*/ 0 60000 65536"/>
              <a:gd name="T12" fmla="*/ 0 w 5296"/>
              <a:gd name="T13" fmla="*/ 0 h 480"/>
              <a:gd name="T14" fmla="*/ 5296 w 5296"/>
              <a:gd name="T15" fmla="*/ 480 h 48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96" h="480">
                <a:moveTo>
                  <a:pt x="328" y="0"/>
                </a:moveTo>
                <a:cubicBezTo>
                  <a:pt x="164" y="160"/>
                  <a:pt x="0" y="320"/>
                  <a:pt x="712" y="336"/>
                </a:cubicBezTo>
                <a:cubicBezTo>
                  <a:pt x="1424" y="352"/>
                  <a:pt x="3904" y="72"/>
                  <a:pt x="4600" y="96"/>
                </a:cubicBezTo>
                <a:cubicBezTo>
                  <a:pt x="5296" y="120"/>
                  <a:pt x="4840" y="416"/>
                  <a:pt x="4888" y="480"/>
                </a:cubicBezTo>
              </a:path>
            </a:pathLst>
          </a:custGeom>
          <a:noFill/>
          <a:ln w="5715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AutoShape 14"/>
          <p:cNvSpPr>
            <a:spLocks noChangeArrowheads="1"/>
          </p:cNvSpPr>
          <p:nvPr/>
        </p:nvSpPr>
        <p:spPr bwMode="auto">
          <a:xfrm>
            <a:off x="1990297" y="1946477"/>
            <a:ext cx="6075530" cy="4025698"/>
          </a:xfrm>
          <a:prstGeom prst="triangle">
            <a:avLst>
              <a:gd name="adj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37" y="2593632"/>
            <a:ext cx="3807650" cy="337854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246434" y="3138934"/>
            <a:ext cx="394556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800" b="1" dirty="0">
                <a:solidFill>
                  <a:srgbClr val="A50021"/>
                </a:solidFill>
                <a:latin typeface="Arial" panose="020B0604020202020204" pitchFamily="34" charset="0"/>
              </a:rPr>
              <a:t>Decide where the </a:t>
            </a:r>
            <a:r>
              <a:rPr lang="en-US" altLang="en-US" sz="2800" b="1" dirty="0" smtClean="0">
                <a:solidFill>
                  <a:srgbClr val="A50021"/>
                </a:solidFill>
                <a:latin typeface="Arial" panose="020B0604020202020204" pitchFamily="34" charset="0"/>
              </a:rPr>
              <a:t>organization </a:t>
            </a:r>
            <a:r>
              <a:rPr lang="en-US" altLang="en-US" sz="2800" b="1" dirty="0">
                <a:solidFill>
                  <a:srgbClr val="A50021"/>
                </a:solidFill>
                <a:latin typeface="Arial" panose="020B0604020202020204" pitchFamily="34" charset="0"/>
              </a:rPr>
              <a:t>should be in X years of time</a:t>
            </a:r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091360"/>
      </p:ext>
    </p:extLst>
  </p:cSld>
  <p:clrMapOvr>
    <a:masterClrMapping/>
  </p:clrMapOvr>
</p:sld>
</file>

<file path=ppt/theme/theme1.xml><?xml version="1.0" encoding="utf-8"?>
<a:theme xmlns:a="http://schemas.openxmlformats.org/drawingml/2006/main" name="FOC-Recording-Template-3 (1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0ADA22D7-1419-3845-8D29-B62407BFDB29}"/>
    </a:ext>
  </a:extLst>
</a:theme>
</file>

<file path=ppt/theme/theme10.xml><?xml version="1.0" encoding="utf-8"?>
<a:theme xmlns:a="http://schemas.openxmlformats.org/drawingml/2006/main" name="8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67363D83-B63A-8F4B-A801-37AE1F384D4A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697F712C-D9D7-234A-BD89-5F1AA8A78863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F21B0526-E82B-EF46-8CA1-7BB58FF96C3F}"/>
    </a:ext>
  </a:extLst>
</a:theme>
</file>

<file path=ppt/theme/theme4.xml><?xml version="1.0" encoding="utf-8"?>
<a:theme xmlns:a="http://schemas.openxmlformats.org/drawingml/2006/main" name="9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F1813D85-B9F6-9247-BDA2-5B134BCD4EDF}"/>
    </a:ext>
  </a:extLst>
</a:theme>
</file>

<file path=ppt/theme/theme5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14BF16EC-D1F1-8A4C-9AC6-DCFF109D1430}"/>
    </a:ext>
  </a:extLst>
</a:theme>
</file>

<file path=ppt/theme/theme6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04308E40-E498-604D-8617-AE89786282E4}"/>
    </a:ext>
  </a:extLst>
</a:theme>
</file>

<file path=ppt/theme/theme7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8D59D8E6-ED84-934F-A1D7-EDB1A0A9A9FE}"/>
    </a:ext>
  </a:extLst>
</a:theme>
</file>

<file path=ppt/theme/theme8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BB30CBEF-6EA0-9141-B10B-A29967AFFBB2}"/>
    </a:ext>
  </a:extLst>
</a:theme>
</file>

<file path=ppt/theme/theme9.xml><?xml version="1.0" encoding="utf-8"?>
<a:theme xmlns:a="http://schemas.openxmlformats.org/drawingml/2006/main" name="7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" id="{61923BB6-E458-F746-8336-3A9F47D7ABC4}" vid="{F9351B03-C511-BD46-B7C4-65BBCDCDDBB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FOC-Recording-Template-3 (1)</Template>
  <TotalTime>586</TotalTime>
  <Words>822</Words>
  <Application>Microsoft Office PowerPoint</Application>
  <PresentationFormat>Widescreen</PresentationFormat>
  <Paragraphs>95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Arial</vt:lpstr>
      <vt:lpstr>Calibri</vt:lpstr>
      <vt:lpstr>CG Omega</vt:lpstr>
      <vt:lpstr>Times New Roman</vt:lpstr>
      <vt:lpstr>FOC-Recording-Template-3 (1)</vt:lpstr>
      <vt:lpstr>Custom Design</vt:lpstr>
      <vt:lpstr>1_Custom Design</vt:lpstr>
      <vt:lpstr>9_Custom Design</vt:lpstr>
      <vt:lpstr>3_Custom Design</vt:lpstr>
      <vt:lpstr>4_Custom Design</vt:lpstr>
      <vt:lpstr>5_Custom Design</vt:lpstr>
      <vt:lpstr>6_Custom Design</vt:lpstr>
      <vt:lpstr>7_Custom Design</vt:lpstr>
      <vt:lpstr>8_Custom Design</vt:lpstr>
      <vt:lpstr>PowerPoint Presentation</vt:lpstr>
      <vt:lpstr>Learning Outcomes</vt:lpstr>
      <vt:lpstr>What Is Management?</vt:lpstr>
      <vt:lpstr>What Is Management? (Cont’d…)</vt:lpstr>
      <vt:lpstr>Effectiveness and Efficiency </vt:lpstr>
      <vt:lpstr>Management  Functions</vt:lpstr>
      <vt:lpstr> Planning  </vt:lpstr>
      <vt:lpstr> Planning (Cont’d…) </vt:lpstr>
      <vt:lpstr>Hierarchy of Aims </vt:lpstr>
      <vt:lpstr>PowerPoint Presentation</vt:lpstr>
      <vt:lpstr>PowerPoint Presentation</vt:lpstr>
      <vt:lpstr>"All Sri Lankans seamlessly connected with world-class information, communication and entertainment services."</vt:lpstr>
      <vt:lpstr>What is a “Mission” ?</vt:lpstr>
      <vt:lpstr>PowerPoint Presentation</vt:lpstr>
      <vt:lpstr>Goal </vt:lpstr>
      <vt:lpstr>PowerPoint Presentation</vt:lpstr>
      <vt:lpstr>PowerPoint Presentation</vt:lpstr>
      <vt:lpstr>PowerPoint Presentation</vt:lpstr>
      <vt:lpstr> Organizing </vt:lpstr>
      <vt:lpstr>Organizing (Cont’d…)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Chalani Kuruppu</dc:creator>
  <cp:lastModifiedBy>Nilmini</cp:lastModifiedBy>
  <cp:revision>174</cp:revision>
  <dcterms:created xsi:type="dcterms:W3CDTF">2019-06-30T06:24:52Z</dcterms:created>
  <dcterms:modified xsi:type="dcterms:W3CDTF">2020-07-18T05:09:00Z</dcterms:modified>
</cp:coreProperties>
</file>